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26" r:id="rId1"/>
  </p:sldMasterIdLst>
  <p:notesMasterIdLst>
    <p:notesMasterId r:id="rId66"/>
  </p:notesMasterIdLst>
  <p:handoutMasterIdLst>
    <p:handoutMasterId r:id="rId67"/>
  </p:handoutMasterIdLst>
  <p:sldIdLst>
    <p:sldId id="322" r:id="rId2"/>
    <p:sldId id="259" r:id="rId3"/>
    <p:sldId id="260" r:id="rId4"/>
    <p:sldId id="290" r:id="rId5"/>
    <p:sldId id="291" r:id="rId6"/>
    <p:sldId id="329" r:id="rId7"/>
    <p:sldId id="261" r:id="rId8"/>
    <p:sldId id="262" r:id="rId9"/>
    <p:sldId id="311" r:id="rId10"/>
    <p:sldId id="312" r:id="rId11"/>
    <p:sldId id="313" r:id="rId12"/>
    <p:sldId id="263" r:id="rId13"/>
    <p:sldId id="264" r:id="rId14"/>
    <p:sldId id="292" r:id="rId15"/>
    <p:sldId id="265" r:id="rId16"/>
    <p:sldId id="323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82" r:id="rId27"/>
    <p:sldId id="285" r:id="rId28"/>
    <p:sldId id="283" r:id="rId29"/>
    <p:sldId id="284" r:id="rId30"/>
    <p:sldId id="275" r:id="rId31"/>
    <p:sldId id="277" r:id="rId32"/>
    <p:sldId id="324" r:id="rId33"/>
    <p:sldId id="325" r:id="rId34"/>
    <p:sldId id="326" r:id="rId35"/>
    <p:sldId id="327" r:id="rId36"/>
    <p:sldId id="328" r:id="rId37"/>
    <p:sldId id="297" r:id="rId38"/>
    <p:sldId id="276" r:id="rId39"/>
    <p:sldId id="298" r:id="rId40"/>
    <p:sldId id="315" r:id="rId41"/>
    <p:sldId id="314" r:id="rId42"/>
    <p:sldId id="299" r:id="rId43"/>
    <p:sldId id="301" r:id="rId44"/>
    <p:sldId id="302" r:id="rId45"/>
    <p:sldId id="278" r:id="rId46"/>
    <p:sldId id="303" r:id="rId47"/>
    <p:sldId id="321" r:id="rId48"/>
    <p:sldId id="317" r:id="rId49"/>
    <p:sldId id="318" r:id="rId50"/>
    <p:sldId id="304" r:id="rId51"/>
    <p:sldId id="305" r:id="rId52"/>
    <p:sldId id="306" r:id="rId53"/>
    <p:sldId id="280" r:id="rId54"/>
    <p:sldId id="281" r:id="rId55"/>
    <p:sldId id="286" r:id="rId56"/>
    <p:sldId id="308" r:id="rId57"/>
    <p:sldId id="309" r:id="rId58"/>
    <p:sldId id="310" r:id="rId59"/>
    <p:sldId id="319" r:id="rId60"/>
    <p:sldId id="287" r:id="rId61"/>
    <p:sldId id="288" r:id="rId62"/>
    <p:sldId id="320" r:id="rId63"/>
    <p:sldId id="289" r:id="rId64"/>
    <p:sldId id="294" r:id="rId65"/>
  </p:sldIdLst>
  <p:sldSz cx="9144000" cy="6858000" type="screen4x3"/>
  <p:notesSz cx="6950075" cy="9167813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FF5"/>
    <a:srgbClr val="71A498"/>
    <a:srgbClr val="F5EAD6"/>
    <a:srgbClr val="71A598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3" d="100"/>
          <a:sy n="73" d="100"/>
        </p:scale>
        <p:origin x="139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6768" y="0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7831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6768" y="8707831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A96E4B-1D1D-43A2-A201-5B5FE58FF9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0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87388"/>
            <a:ext cx="4584700" cy="3438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677" y="4354711"/>
            <a:ext cx="5096722" cy="412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422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09422"/>
            <a:ext cx="3011699" cy="4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8911E7C-90DB-47E2-91B4-A3CE4106BC36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EEFF08-C8B8-447A-92A3-F29D3E5BEF29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6AEC78-33F6-4FF9-8ADD-F40960EF0BB7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CC85C-35E9-407C-BDB4-1FA552FF1C9A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4CDAC5-F4EE-4BD2-8D22-6F325857B033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4CDAC5-F4EE-4BD2-8D22-6F325857B033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F32F77-AE5F-4C36-B9C3-9E2FD041A399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FF19A8-955B-461D-8A6C-CA1BA9B6E6E1}" type="slidenum">
              <a:rPr lang="da-DK" smtClean="0"/>
              <a:pPr/>
              <a:t>18</a:t>
            </a:fld>
            <a:endParaRPr lang="da-DK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02C9FF-7B4A-4FAF-B942-B02944DECCA9}" type="slidenum">
              <a:rPr lang="da-DK" smtClean="0"/>
              <a:pPr/>
              <a:t>19</a:t>
            </a:fld>
            <a:endParaRPr lang="da-DK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4B5529-83AB-4BF6-9DD5-D671FF65E9BE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08AAD5-1ADD-4363-8459-64B440BD867E}" type="slidenum">
              <a:rPr lang="da-DK" smtClean="0"/>
              <a:pPr/>
              <a:t>20</a:t>
            </a:fld>
            <a:endParaRPr lang="da-DK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F5C9CF-835D-4A78-9748-F2DB1CBAE6F2}" type="slidenum">
              <a:rPr lang="da-DK" smtClean="0"/>
              <a:pPr/>
              <a:t>21</a:t>
            </a:fld>
            <a:endParaRPr lang="da-DK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0958F2-1E9D-4998-8D81-5802D3F5B2F0}" type="slidenum">
              <a:rPr lang="da-DK" smtClean="0"/>
              <a:pPr/>
              <a:t>22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712233-9F40-46C3-961F-3945FC812638}" type="slidenum">
              <a:rPr lang="da-DK" smtClean="0"/>
              <a:pPr/>
              <a:t>23</a:t>
            </a:fld>
            <a:endParaRPr lang="da-DK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DC998F-A4ED-4FBF-A3C7-41DEA11D1594}" type="slidenum">
              <a:rPr lang="da-DK" smtClean="0"/>
              <a:pPr/>
              <a:t>24</a:t>
            </a:fld>
            <a:endParaRPr lang="da-DK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EBA4DA-7DF2-455F-87A2-B6036540A00B}" type="slidenum">
              <a:rPr lang="da-DK" smtClean="0"/>
              <a:pPr/>
              <a:t>25</a:t>
            </a:fld>
            <a:endParaRPr lang="da-DK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2CC621-4C28-4B04-9997-95FD571270CB}" type="slidenum">
              <a:rPr lang="da-DK" smtClean="0"/>
              <a:pPr/>
              <a:t>26</a:t>
            </a:fld>
            <a:endParaRPr lang="da-DK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2BE6A-9A7D-40C6-A06C-3284658EC8EF}" type="slidenum">
              <a:rPr lang="da-DK" smtClean="0"/>
              <a:pPr/>
              <a:t>27</a:t>
            </a:fld>
            <a:endParaRPr lang="da-DK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56560-07C0-49F0-8B49-D9F8F2801428}" type="slidenum">
              <a:rPr lang="da-DK" smtClean="0"/>
              <a:pPr/>
              <a:t>28</a:t>
            </a:fld>
            <a:endParaRPr lang="da-DK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0920C3-BC14-45BC-B8DD-A43DD239EB98}" type="slidenum">
              <a:rPr lang="da-DK" smtClean="0"/>
              <a:pPr/>
              <a:t>29</a:t>
            </a:fld>
            <a:endParaRPr lang="da-DK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F2F6A2-545E-4384-BDC7-372CADBD90F3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144976-E067-4033-A884-B414188BD3FB}" type="slidenum">
              <a:rPr lang="da-DK" smtClean="0"/>
              <a:pPr/>
              <a:t>30</a:t>
            </a:fld>
            <a:endParaRPr lang="da-DK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1250BF-38AE-4A99-AFEE-D6C57688B18B}" type="slidenum">
              <a:rPr lang="da-DK" smtClean="0"/>
              <a:pPr/>
              <a:t>31</a:t>
            </a:fld>
            <a:endParaRPr lang="da-DK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32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33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34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35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36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35A0AC-BEA1-4ABE-B147-DBEE81DA7A60}" type="slidenum">
              <a:rPr lang="da-DK" smtClean="0"/>
              <a:pPr/>
              <a:t>37</a:t>
            </a:fld>
            <a:endParaRPr lang="da-DK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22BCD-A6DA-41CF-A262-A532656D503B}" type="slidenum">
              <a:rPr lang="da-DK" smtClean="0"/>
              <a:pPr/>
              <a:t>38</a:t>
            </a:fld>
            <a:endParaRPr lang="da-DK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4EAB75-7967-470B-9F40-E93A44F39ACA}" type="slidenum">
              <a:rPr lang="da-DK" smtClean="0"/>
              <a:pPr/>
              <a:t>39</a:t>
            </a:fld>
            <a:endParaRPr lang="da-DK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D380BE-2367-436C-9CF0-137A7486D1F9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35A0AC-BEA1-4ABE-B147-DBEE81DA7A60}" type="slidenum">
              <a:rPr lang="da-DK" smtClean="0"/>
              <a:pPr/>
              <a:t>40</a:t>
            </a:fld>
            <a:endParaRPr lang="da-DK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35A0AC-BEA1-4ABE-B147-DBEE81DA7A60}" type="slidenum">
              <a:rPr lang="da-DK" smtClean="0"/>
              <a:pPr/>
              <a:t>41</a:t>
            </a:fld>
            <a:endParaRPr lang="da-DK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DF0B8C-D90F-4EBE-8807-49E335848370}" type="slidenum">
              <a:rPr lang="da-DK" smtClean="0"/>
              <a:pPr/>
              <a:t>42</a:t>
            </a:fld>
            <a:endParaRPr lang="da-DK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CF53D3-A201-4376-A09C-4B2CD4CC660F}" type="slidenum">
              <a:rPr lang="da-DK" smtClean="0"/>
              <a:pPr/>
              <a:t>43</a:t>
            </a:fld>
            <a:endParaRPr lang="da-DK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91EF6B-A40F-4928-BE9B-D20F728B6847}" type="slidenum">
              <a:rPr lang="da-DK" smtClean="0"/>
              <a:pPr/>
              <a:t>44</a:t>
            </a:fld>
            <a:endParaRPr lang="da-DK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6ED3F9-CF31-4376-9BF0-9D861825AF6C}" type="slidenum">
              <a:rPr lang="da-DK" smtClean="0"/>
              <a:pPr/>
              <a:t>45</a:t>
            </a:fld>
            <a:endParaRPr lang="da-DK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580BFA-3E41-4730-9E9D-DC7715ABA222}" type="slidenum">
              <a:rPr lang="da-DK" smtClean="0"/>
              <a:pPr/>
              <a:t>46</a:t>
            </a:fld>
            <a:endParaRPr lang="da-DK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C32115-6C68-45D1-B8E9-373326534A76}" type="slidenum">
              <a:rPr lang="da-DK" smtClean="0"/>
              <a:pPr/>
              <a:t>47</a:t>
            </a:fld>
            <a:endParaRPr lang="da-DK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C32115-6C68-45D1-B8E9-373326534A76}" type="slidenum">
              <a:rPr lang="da-DK" smtClean="0"/>
              <a:pPr/>
              <a:t>48</a:t>
            </a:fld>
            <a:endParaRPr lang="da-DK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C32115-6C68-45D1-B8E9-373326534A76}" type="slidenum">
              <a:rPr lang="da-DK" smtClean="0"/>
              <a:pPr/>
              <a:t>49</a:t>
            </a:fld>
            <a:endParaRPr lang="da-DK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842DCD-831A-4357-8E2B-3F92D50166B8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80CAA-DF40-44C9-A448-35460963A01A}" type="slidenum">
              <a:rPr lang="da-DK" smtClean="0"/>
              <a:pPr/>
              <a:t>50</a:t>
            </a:fld>
            <a:endParaRPr lang="da-DK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B30BA-654D-439B-B4AE-7EB6B10F1D17}" type="slidenum">
              <a:rPr lang="da-DK" smtClean="0"/>
              <a:pPr/>
              <a:t>51</a:t>
            </a:fld>
            <a:endParaRPr lang="da-DK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DB20EF-7BD7-448F-A4D8-F86A0A1160D7}" type="slidenum">
              <a:rPr lang="da-DK" smtClean="0"/>
              <a:pPr/>
              <a:t>52</a:t>
            </a:fld>
            <a:endParaRPr lang="da-DK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B07436-819F-48B1-B2F8-04E51CC77752}" type="slidenum">
              <a:rPr lang="da-DK" smtClean="0"/>
              <a:pPr/>
              <a:t>53</a:t>
            </a:fld>
            <a:endParaRPr lang="da-DK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BD1C7B-467C-436E-A05F-95E9B34F8F3C}" type="slidenum">
              <a:rPr lang="da-DK" smtClean="0"/>
              <a:pPr/>
              <a:t>54</a:t>
            </a:fld>
            <a:endParaRPr lang="da-DK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14D23F-7B52-4E80-A629-743112EDAF77}" type="slidenum">
              <a:rPr lang="da-DK" smtClean="0"/>
              <a:pPr/>
              <a:t>55</a:t>
            </a:fld>
            <a:endParaRPr lang="da-DK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3B0381-689A-4476-8D45-048FBA0C5E29}" type="slidenum">
              <a:rPr lang="da-DK" smtClean="0"/>
              <a:pPr/>
              <a:t>56</a:t>
            </a:fld>
            <a:endParaRPr lang="da-DK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7B8C5E-F0E0-495F-9C77-3E5D3C06AB5F}" type="slidenum">
              <a:rPr lang="da-DK" smtClean="0"/>
              <a:pPr/>
              <a:t>57</a:t>
            </a:fld>
            <a:endParaRPr lang="da-DK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5A6DFB-E859-4E72-BB69-C0C0BF194327}" type="slidenum">
              <a:rPr lang="da-DK" smtClean="0"/>
              <a:pPr/>
              <a:t>58</a:t>
            </a:fld>
            <a:endParaRPr lang="da-DK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5A6DFB-E859-4E72-BB69-C0C0BF194327}" type="slidenum">
              <a:rPr lang="da-DK" smtClean="0"/>
              <a:pPr/>
              <a:t>59</a:t>
            </a:fld>
            <a:endParaRPr lang="da-DK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444F46-4657-4463-8D65-4AD30AC1AED7}" type="slidenum">
              <a:rPr lang="da-DK" smtClean="0"/>
              <a:pPr/>
              <a:t>60</a:t>
            </a:fld>
            <a:endParaRPr lang="da-DK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5BCBA2-0ACC-4B78-BDD3-AB84D6BA2246}" type="slidenum">
              <a:rPr lang="da-DK" smtClean="0"/>
              <a:pPr/>
              <a:t>61</a:t>
            </a:fld>
            <a:endParaRPr lang="da-DK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5BCBA2-0ACC-4B78-BDD3-AB84D6BA2246}" type="slidenum">
              <a:rPr lang="da-DK" smtClean="0"/>
              <a:pPr/>
              <a:t>62</a:t>
            </a:fld>
            <a:endParaRPr lang="da-DK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841E61-7FAB-48EA-8673-037060D2CB43}" type="slidenum">
              <a:rPr lang="da-DK" smtClean="0"/>
              <a:pPr/>
              <a:t>63</a:t>
            </a:fld>
            <a:endParaRPr lang="da-DK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F53C9-FF98-45E6-B180-3C7ADBF0619F}" type="slidenum">
              <a:rPr lang="da-DK" smtClean="0"/>
              <a:pPr/>
              <a:t>64</a:t>
            </a:fld>
            <a:endParaRPr lang="da-DK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A6DF9-95F4-403F-8E73-CD66155ABB28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5A032-1F0A-464D-B01D-F6316D8E431B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55263C-F5A2-481D-8886-03ECB6B0CB07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A338C170-C190-4CFD-B3FD-0C6E7088613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9A2AF-3740-4938-BAB0-B66E6600965D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E4717000-0C44-48FC-8389-608B931D8D2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4292F9-6F6C-4FE9-94D7-5B1A1B6087BA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812B6768-609E-48D8-A423-3382B263F74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E95316-EBD2-46BE-B0FC-4ABA177A5D2E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5A8B4A10-D70D-483F-B357-395076C625B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025ACC-9834-481D-B773-085A3051DEF1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0E77503-9312-4BC1-BBA8-568A0B4D499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AE23FA-1208-4075-BAAB-5442A2FA4EAD}" type="datetime1">
              <a:rPr lang="en-GB" smtClean="0"/>
              <a:t>30/01/2025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212001B2-0E9B-4FC9-B40A-0DF566C9833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6B53F-DD05-4965-BB8A-5F62DA3C0ACF}" type="datetime1">
              <a:rPr lang="en-GB" smtClean="0"/>
              <a:t>30/01/2025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86DF0ED0-CA52-4986-8C3D-F011EE007BC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42CF08-DD6F-4543-B31A-219C6E0EFFC0}" type="datetime1">
              <a:rPr lang="en-GB" smtClean="0"/>
              <a:t>30/01/2025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361465B3-7308-4170-8FF5-FB6CC87D524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B0A49F-1C53-4415-8C26-3AD647B7C69E}" type="datetime1">
              <a:rPr lang="en-GB" smtClean="0"/>
              <a:t>30/01/2025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F18E94F7-92A3-4D3C-8577-8DF620DD1BF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A788D5-0230-471D-8A21-337A72898315}" type="datetime1">
              <a:rPr lang="en-GB" smtClean="0"/>
              <a:t>30/01/2025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BA328DA1-81CE-400B-9C53-E84CD219BA3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0B79D-7104-4707-AF13-305DCCCAA199}" type="datetime1">
              <a:rPr lang="en-GB" smtClean="0"/>
              <a:t>30/01/2025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EF1AB8E9-3512-4346-82E3-CE01572C322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9E948EB-D697-4621-83DB-4663CE168E43}" type="datetime1">
              <a:rPr lang="en-GB" smtClean="0"/>
              <a:t>30/01/2025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4ECE7B68-4E62-4542-8DB4-5FE021E95A3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 descr="IMG_0553ba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://www.antennadesigner.org/" TargetMode="External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14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14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14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14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image" Target="../media/image4.png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14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14.pn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4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14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6" Type="http://schemas.openxmlformats.org/officeDocument/2006/relationships/image" Target="../media/image14.png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6" Type="http://schemas.openxmlformats.org/officeDocument/2006/relationships/image" Target="../media/image14.pn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6.WAV"/><Relationship Id="rId1" Type="http://schemas.microsoft.com/office/2007/relationships/media" Target="../media/media36.WAV"/><Relationship Id="rId6" Type="http://schemas.openxmlformats.org/officeDocument/2006/relationships/image" Target="../media/image14.png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WAV"/><Relationship Id="rId1" Type="http://schemas.microsoft.com/office/2007/relationships/media" Target="../media/media38.WAV"/><Relationship Id="rId6" Type="http://schemas.openxmlformats.org/officeDocument/2006/relationships/image" Target="../media/image14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6" Type="http://schemas.openxmlformats.org/officeDocument/2006/relationships/image" Target="../media/image29.png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40.WAV"/><Relationship Id="rId1" Type="http://schemas.microsoft.com/office/2007/relationships/media" Target="../media/media40.WAV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2" Type="http://schemas.openxmlformats.org/officeDocument/2006/relationships/audio" Target="../media/media41.WAV"/><Relationship Id="rId1" Type="http://schemas.microsoft.com/office/2007/relationships/media" Target="../media/media41.WAV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WAV"/><Relationship Id="rId1" Type="http://schemas.microsoft.com/office/2007/relationships/media" Target="../media/media42.WAV"/><Relationship Id="rId6" Type="http://schemas.openxmlformats.org/officeDocument/2006/relationships/image" Target="../media/image29.png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WAV"/><Relationship Id="rId1" Type="http://schemas.microsoft.com/office/2007/relationships/media" Target="../media/media43.WAV"/><Relationship Id="rId6" Type="http://schemas.openxmlformats.org/officeDocument/2006/relationships/image" Target="../media/image29.png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WAV"/><Relationship Id="rId1" Type="http://schemas.microsoft.com/office/2007/relationships/media" Target="../media/media44.WAV"/><Relationship Id="rId6" Type="http://schemas.openxmlformats.org/officeDocument/2006/relationships/image" Target="../media/image29.png"/><Relationship Id="rId5" Type="http://schemas.openxmlformats.org/officeDocument/2006/relationships/image" Target="../media/image64.png"/><Relationship Id="rId4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WAV"/><Relationship Id="rId1" Type="http://schemas.microsoft.com/office/2007/relationships/media" Target="../media/media45.WAV"/><Relationship Id="rId6" Type="http://schemas.openxmlformats.org/officeDocument/2006/relationships/image" Target="../media/image4.png"/><Relationship Id="rId5" Type="http://schemas.openxmlformats.org/officeDocument/2006/relationships/image" Target="../media/image65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WAV"/><Relationship Id="rId1" Type="http://schemas.microsoft.com/office/2007/relationships/media" Target="../media/media46.WAV"/><Relationship Id="rId6" Type="http://schemas.openxmlformats.org/officeDocument/2006/relationships/image" Target="../media/image14.png"/><Relationship Id="rId5" Type="http://schemas.openxmlformats.org/officeDocument/2006/relationships/image" Target="../media/image66.png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WAV"/><Relationship Id="rId1" Type="http://schemas.microsoft.com/office/2007/relationships/media" Target="../media/media47.WAV"/><Relationship Id="rId6" Type="http://schemas.openxmlformats.org/officeDocument/2006/relationships/image" Target="../media/image14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WAV"/><Relationship Id="rId1" Type="http://schemas.microsoft.com/office/2007/relationships/media" Target="../media/media48.WAV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9.WAV"/><Relationship Id="rId1" Type="http://schemas.microsoft.com/office/2007/relationships/media" Target="../media/media49.WAV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WAV"/><Relationship Id="rId1" Type="http://schemas.microsoft.com/office/2007/relationships/media" Target="../media/media50.WAV"/><Relationship Id="rId6" Type="http://schemas.openxmlformats.org/officeDocument/2006/relationships/image" Target="../media/image14.png"/><Relationship Id="rId5" Type="http://schemas.openxmlformats.org/officeDocument/2006/relationships/image" Target="../media/image72.png"/><Relationship Id="rId4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WAV"/><Relationship Id="rId1" Type="http://schemas.microsoft.com/office/2007/relationships/media" Target="../media/media51.WAV"/><Relationship Id="rId6" Type="http://schemas.openxmlformats.org/officeDocument/2006/relationships/image" Target="../media/image14.png"/><Relationship Id="rId5" Type="http://schemas.openxmlformats.org/officeDocument/2006/relationships/image" Target="../media/image73.png"/><Relationship Id="rId4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2.WAV"/><Relationship Id="rId1" Type="http://schemas.microsoft.com/office/2007/relationships/media" Target="../media/media52.WAV"/><Relationship Id="rId6" Type="http://schemas.openxmlformats.org/officeDocument/2006/relationships/image" Target="../media/image14.png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3.WAV"/><Relationship Id="rId1" Type="http://schemas.microsoft.com/office/2007/relationships/media" Target="../media/media53.WAV"/><Relationship Id="rId6" Type="http://schemas.openxmlformats.org/officeDocument/2006/relationships/image" Target="../media/image14.png"/><Relationship Id="rId5" Type="http://schemas.openxmlformats.org/officeDocument/2006/relationships/image" Target="../media/image75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4.WAV"/><Relationship Id="rId1" Type="http://schemas.microsoft.com/office/2007/relationships/media" Target="../media/media54.WAV"/><Relationship Id="rId6" Type="http://schemas.openxmlformats.org/officeDocument/2006/relationships/image" Target="../media/image14.png"/><Relationship Id="rId5" Type="http://schemas.openxmlformats.org/officeDocument/2006/relationships/image" Target="../media/image76.png"/><Relationship Id="rId4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5.WAV"/><Relationship Id="rId1" Type="http://schemas.microsoft.com/office/2007/relationships/media" Target="../media/media55.WAV"/><Relationship Id="rId6" Type="http://schemas.openxmlformats.org/officeDocument/2006/relationships/image" Target="../media/image4.png"/><Relationship Id="rId5" Type="http://schemas.openxmlformats.org/officeDocument/2006/relationships/image" Target="../media/image77.png"/><Relationship Id="rId4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png"/><Relationship Id="rId2" Type="http://schemas.openxmlformats.org/officeDocument/2006/relationships/audio" Target="../media/media56.WAV"/><Relationship Id="rId1" Type="http://schemas.microsoft.com/office/2007/relationships/media" Target="../media/media56.WAV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7.WAV"/><Relationship Id="rId1" Type="http://schemas.microsoft.com/office/2007/relationships/media" Target="../media/media57.WAV"/><Relationship Id="rId6" Type="http://schemas.openxmlformats.org/officeDocument/2006/relationships/image" Target="../media/image14.png"/><Relationship Id="rId5" Type="http://schemas.openxmlformats.org/officeDocument/2006/relationships/image" Target="../media/image81.png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8.WAV"/><Relationship Id="rId1" Type="http://schemas.microsoft.com/office/2007/relationships/media" Target="../media/media58.WAV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9.WAV"/><Relationship Id="rId1" Type="http://schemas.microsoft.com/office/2007/relationships/media" Target="../media/media59.WAV"/><Relationship Id="rId6" Type="http://schemas.openxmlformats.org/officeDocument/2006/relationships/image" Target="../media/image14.png"/><Relationship Id="rId5" Type="http://schemas.openxmlformats.org/officeDocument/2006/relationships/image" Target="../media/image84.png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0.WAV"/><Relationship Id="rId1" Type="http://schemas.microsoft.com/office/2007/relationships/media" Target="../media/media60.WAV"/><Relationship Id="rId6" Type="http://schemas.openxmlformats.org/officeDocument/2006/relationships/image" Target="../media/image4.png"/><Relationship Id="rId5" Type="http://schemas.openxmlformats.org/officeDocument/2006/relationships/image" Target="../media/image85.png"/><Relationship Id="rId4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1.WAV"/><Relationship Id="rId1" Type="http://schemas.microsoft.com/office/2007/relationships/media" Target="../media/media61.WAV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2.WAV"/><Relationship Id="rId1" Type="http://schemas.microsoft.com/office/2007/relationships/media" Target="../media/media62.WAV"/><Relationship Id="rId6" Type="http://schemas.openxmlformats.org/officeDocument/2006/relationships/image" Target="../media/image14.png"/><Relationship Id="rId5" Type="http://schemas.openxmlformats.org/officeDocument/2006/relationships/image" Target="../media/image88.png"/><Relationship Id="rId4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3.WAV"/><Relationship Id="rId1" Type="http://schemas.microsoft.com/office/2007/relationships/media" Target="../media/media63.WAV"/><Relationship Id="rId6" Type="http://schemas.openxmlformats.org/officeDocument/2006/relationships/image" Target="../media/image14.png"/><Relationship Id="rId5" Type="http://schemas.openxmlformats.org/officeDocument/2006/relationships/image" Target="../media/image89.png"/><Relationship Id="rId4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4.WAV"/><Relationship Id="rId1" Type="http://schemas.microsoft.com/office/2007/relationships/media" Target="../media/media64.WAV"/><Relationship Id="rId6" Type="http://schemas.openxmlformats.org/officeDocument/2006/relationships/image" Target="../media/image14.png"/><Relationship Id="rId5" Type="http://schemas.openxmlformats.org/officeDocument/2006/relationships/image" Target="../media/image90.png"/><Relationship Id="rId4" Type="http://schemas.openxmlformats.org/officeDocument/2006/relationships/notesSlide" Target="../notesSlides/notesSlide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0.tmp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Times New Roman" pitchFamily="18" charset="0"/>
              </a:rPr>
              <a:t>Numerical Analyses of Reflectors using TICRA Tools SE24  </a:t>
            </a:r>
            <a:br>
              <a:rPr lang="en-US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>
          <a:xfrm>
            <a:off x="1066800" y="3657600"/>
            <a:ext cx="7010400" cy="2208406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Discussion of Physical Optics using Student Version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Tom Milligan </a:t>
            </a:r>
            <a:r>
              <a:rPr lang="en-US" sz="2000" dirty="0">
                <a:solidFill>
                  <a:schemeClr val="tx1"/>
                </a:solidFill>
                <a:hlinkClick r:id="rId5"/>
              </a:rPr>
              <a:t>tmilligan@ieee.org</a:t>
            </a:r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  <a:hlinkClick r:id="rId6"/>
              </a:rPr>
              <a:t>www.antennadesigner.org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  <a:p>
            <a:r>
              <a:rPr lang="en-US" sz="2000" i="1" dirty="0">
                <a:solidFill>
                  <a:schemeClr val="tx1"/>
                </a:solidFill>
              </a:rPr>
              <a:t>Handbook Of Reflector Antennas, </a:t>
            </a:r>
            <a:r>
              <a:rPr lang="en-US" sz="2000" dirty="0">
                <a:solidFill>
                  <a:schemeClr val="tx1"/>
                </a:solidFill>
              </a:rPr>
              <a:t>Chapter 2 Analysis</a:t>
            </a:r>
            <a:r>
              <a:rPr lang="en-US" sz="2000" i="1" dirty="0">
                <a:solidFill>
                  <a:schemeClr val="tx1"/>
                </a:solidFill>
              </a:rPr>
              <a:t>, </a:t>
            </a:r>
            <a:r>
              <a:rPr lang="en-US" sz="2000" dirty="0">
                <a:solidFill>
                  <a:schemeClr val="tx1"/>
                </a:solidFill>
              </a:rPr>
              <a:t>Artech 2013 </a:t>
            </a:r>
          </a:p>
          <a:p>
            <a:r>
              <a:rPr lang="en-US" sz="2000" i="1" dirty="0">
                <a:solidFill>
                  <a:schemeClr val="tx1"/>
                </a:solidFill>
              </a:rPr>
              <a:t>Modern Antenna Design, 2 ed., </a:t>
            </a:r>
            <a:r>
              <a:rPr lang="en-US" sz="2000" dirty="0">
                <a:solidFill>
                  <a:schemeClr val="tx1"/>
                </a:solidFill>
              </a:rPr>
              <a:t>Chapters 2 &amp; 8,</a:t>
            </a:r>
            <a:r>
              <a:rPr lang="en-US" sz="2000" i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Wiley 2005</a:t>
            </a:r>
          </a:p>
          <a:p>
            <a:r>
              <a:rPr lang="en-US" sz="2000" i="1" dirty="0">
                <a:solidFill>
                  <a:schemeClr val="tx1"/>
                </a:solidFill>
              </a:rPr>
              <a:t>Antenna Engineering using PO, </a:t>
            </a:r>
            <a:r>
              <a:rPr lang="en-US" sz="2000" dirty="0">
                <a:solidFill>
                  <a:schemeClr val="tx1"/>
                </a:solidFill>
              </a:rPr>
              <a:t>Artech 1996</a:t>
            </a:r>
            <a:endParaRPr lang="en-US" sz="2000" i="1" dirty="0">
              <a:solidFill>
                <a:schemeClr val="tx1"/>
              </a:solidFill>
            </a:endParaRPr>
          </a:p>
          <a:p>
            <a:endParaRPr lang="en-US" sz="2000" i="1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7E81E9C-EC45-4A91-A0A2-AFD6CCAC8D11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dirty="0"/>
              <a:t>Page </a:t>
            </a:r>
            <a:fld id="{00D73625-CA5F-482F-9D12-B223834AFD81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4631EC5-DF34-C4B3-B0D9-4749D112F4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91475" y="5791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132"/>
    </mc:Choice>
    <mc:Fallback>
      <p:transition spd="slow" advTm="28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322DE8F-D96B-4D19-B5A8-A408AAA138C1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TICRA Tools Input</a:t>
            </a:r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371600"/>
            <a:ext cx="869795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061BCC9-32B9-478A-AEA4-4ECB18E393D6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64275"/>
            <a:ext cx="2133600" cy="365125"/>
          </a:xfrm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TICRA Tools Input</a:t>
            </a: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40259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7D646FB-C6D1-408D-BD32-66AB10A44D11}" type="datetime1">
              <a:rPr lang="en-GB" smtClean="0"/>
              <a:t>30/01/2025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BD92CE3-13A1-4AB0-8C7D-BBCF48CB41D6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609600" y="533400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Pattern Range</a:t>
            </a:r>
          </a:p>
        </p:txBody>
      </p:sp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524000"/>
            <a:ext cx="795688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55B1D36-6336-4875-A2D2-906670705398}" type="datetime1">
              <a:rPr lang="en-GB" smtClean="0"/>
              <a:t>30/01/2025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6D28AF2-8D5C-42C2-A67B-B02875990FE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3322" name="TextBox 12"/>
          <p:cNvSpPr txBox="1">
            <a:spLocks noChangeArrowheads="1"/>
          </p:cNvSpPr>
          <p:nvPr/>
        </p:nvSpPr>
        <p:spPr bwMode="auto">
          <a:xfrm>
            <a:off x="457200" y="5334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Gaussian Beam Feed</a:t>
            </a:r>
          </a:p>
        </p:txBody>
      </p:sp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833788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392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EBCBBD2-76ED-4D82-818B-43BEBCF885CE}" type="datetime1">
              <a:rPr lang="en-GB" smtClean="0"/>
              <a:t>30/01/2025</a:t>
            </a:fld>
            <a:endParaRPr lang="en-GB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B1A24B5E-D822-4D2F-AAAE-6AC8D3C1B84A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5368" name="TextBox 9"/>
          <p:cNvSpPr txBox="1">
            <a:spLocks noChangeArrowheads="1"/>
          </p:cNvSpPr>
          <p:nvPr/>
        </p:nvSpPr>
        <p:spPr bwMode="auto">
          <a:xfrm>
            <a:off x="381000" y="6096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Multiple Coordinate Systems</a:t>
            </a: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295400"/>
            <a:ext cx="7924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5800" y="4876800"/>
            <a:ext cx="3810000" cy="120015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Feed Coordinate System Centered at Focus &amp; Pointed at Reflector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2667FF0-BFF2-4212-8FFE-7DEF4F0E31AE}" type="datetime1">
              <a:rPr lang="en-GB" smtClean="0"/>
              <a:t>30/01/2025</a:t>
            </a:fld>
            <a:endParaRPr lang="en-GB"/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1A563A7-2169-4B32-B45C-9B29CD445A73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457200" y="6096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Commands</a:t>
            </a: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1447800"/>
            <a:ext cx="8519746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063D603-498A-48C8-AAB3-D07D58E7485C}" type="datetime1">
              <a:rPr lang="en-GB" smtClean="0"/>
              <a:t>30/01/2025</a:t>
            </a:fld>
            <a:endParaRPr lang="en-GB"/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1A563A7-2169-4B32-B45C-9B29CD445A73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457200" y="6096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Pattern Calculation</a:t>
            </a: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371600"/>
            <a:ext cx="7543800" cy="49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981200" y="3810000"/>
            <a:ext cx="1882247" cy="33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0" y="4800600"/>
            <a:ext cx="1459054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Spillover Loss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EEB5C7C-761B-498A-930D-5EE009E996E3}" type="datetime1">
              <a:rPr lang="en-GB" smtClean="0"/>
              <a:t>30/01/2025</a:t>
            </a:fld>
            <a:endParaRPr lang="en-GB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D26D5FE-CC2A-4A46-AF28-70CB0246EB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7416" name="TextBox 10"/>
          <p:cNvSpPr txBox="1">
            <a:spLocks noChangeArrowheads="1"/>
          </p:cNvSpPr>
          <p:nvPr/>
        </p:nvSpPr>
        <p:spPr bwMode="auto">
          <a:xfrm>
            <a:off x="457200" y="6096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524000"/>
            <a:ext cx="8839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DE415D20-4952-4319-959C-70F3CA3409B8}" type="datetime1">
              <a:rPr lang="en-GB" smtClean="0"/>
              <a:t>30/01/2025</a:t>
            </a:fld>
            <a:endParaRPr lang="en-GB"/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ADCDDA8-7BA8-4300-BE80-FD38DA6B2901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18439" name="TextBox 9"/>
          <p:cNvSpPr txBox="1">
            <a:spLocks noChangeArrowheads="1"/>
          </p:cNvSpPr>
          <p:nvPr/>
        </p:nvSpPr>
        <p:spPr bwMode="auto">
          <a:xfrm>
            <a:off x="685800" y="609600"/>
            <a:ext cx="327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447800"/>
            <a:ext cx="755904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657600"/>
            <a:ext cx="274568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2600" y="3886200"/>
            <a:ext cx="3457938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3914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11260DF-5ADF-4D2B-9B0D-680A440C73F8}" type="datetime1">
              <a:rPr lang="en-GB" smtClean="0"/>
              <a:t>30/01/2025</a:t>
            </a:fld>
            <a:endParaRPr lang="en-GB"/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FA52215-3C49-41BF-BAA4-00E4C22DDE84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19466" name="TextBox 9"/>
          <p:cNvSpPr txBox="1">
            <a:spLocks noChangeArrowheads="1"/>
          </p:cNvSpPr>
          <p:nvPr/>
        </p:nvSpPr>
        <p:spPr bwMode="auto">
          <a:xfrm>
            <a:off x="457200" y="533400"/>
            <a:ext cx="3886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371600"/>
            <a:ext cx="8001000" cy="502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30C2A15-4532-4683-91F4-5F0182023EAC}" type="datetime1">
              <a:rPr lang="en-GB" smtClean="0"/>
              <a:t>30/01/2025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9A902F8-A864-495E-86C4-DA0965C5F951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1371600"/>
            <a:ext cx="54864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381000" y="5334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Elements of Physical Optics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4953000" y="2514600"/>
            <a:ext cx="22860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Feed radiation illuminates Reflector</a:t>
            </a: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3505200" y="4876800"/>
            <a:ext cx="2209800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Currents excited on reflector: PO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562600"/>
            <a:ext cx="3276600" cy="64611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Edge discontinuity generates line currents: PTD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81600" y="4267200"/>
            <a:ext cx="2590800" cy="6461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Feed Radiation misses Reflector: Spillover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6800" y="3276600"/>
            <a:ext cx="1981200" cy="1477963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accent3"/>
                </a:solidFill>
              </a:rPr>
              <a:t>Radiation from induced currents + feed Attempts to zero fields behind Reflector </a:t>
            </a:r>
          </a:p>
        </p:txBody>
      </p:sp>
      <p:sp>
        <p:nvSpPr>
          <p:cNvPr id="6157" name="TextBox 12"/>
          <p:cNvSpPr txBox="1">
            <a:spLocks noChangeArrowheads="1"/>
          </p:cNvSpPr>
          <p:nvPr/>
        </p:nvSpPr>
        <p:spPr bwMode="auto">
          <a:xfrm>
            <a:off x="4953000" y="1524000"/>
            <a:ext cx="3505200" cy="9239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Currents multiplied by Direction Dependent Green’s Function and Integrated to find Pattern</a:t>
            </a:r>
          </a:p>
        </p:txBody>
      </p:sp>
      <p:pic>
        <p:nvPicPr>
          <p:cNvPr id="6160" name="Picture 16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82" fill="hold"/>
                                        <p:tgtEl>
                                          <p:spTgt spid="6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8A5CA03-D626-434F-86B1-A3BBDE028504}" type="datetime1">
              <a:rPr lang="en-GB" smtClean="0"/>
              <a:t>30/01/2025</a:t>
            </a:fld>
            <a:endParaRPr lang="en-GB"/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1528495-48D2-46BA-BB6A-59AA8966A3AE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20487" name="TextBox 9"/>
          <p:cNvSpPr txBox="1">
            <a:spLocks noChangeArrowheads="1"/>
          </p:cNvSpPr>
          <p:nvPr/>
        </p:nvSpPr>
        <p:spPr bwMode="auto">
          <a:xfrm>
            <a:off x="685800" y="5334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Feed Taper</a:t>
            </a:r>
          </a:p>
        </p:txBody>
      </p:sp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295400"/>
            <a:ext cx="8001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410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D006805-2E2E-4A85-B323-D8C961F09EB2}" type="datetime1">
              <a:rPr lang="en-GB" smtClean="0"/>
              <a:t>30/01/2025</a:t>
            </a:fld>
            <a:endParaRPr lang="en-GB"/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A85B081-BEFC-422D-AA77-A3CCD610DEB9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457200" y="5334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Pattern Analysis w/ New Feed</a:t>
            </a:r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295400"/>
            <a:ext cx="7543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096000" y="4648200"/>
            <a:ext cx="1459054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Spillover Loss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058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67D76F6-0012-4CFE-933E-7DAC06A0D6EE}" type="datetime1">
              <a:rPr lang="en-GB" smtClean="0"/>
              <a:t>30/01/2025</a:t>
            </a:fld>
            <a:endParaRPr lang="en-GB"/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800E8FB-3B61-48A9-87A7-041F9349C67A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533400" y="5334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447800"/>
            <a:ext cx="870174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E37418B-F167-4120-B7F9-B10D8985D4EA}" type="datetime1">
              <a:rPr lang="en-GB" smtClean="0"/>
              <a:t>30/01/2025</a:t>
            </a:fld>
            <a:endParaRPr lang="en-GB"/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FB5A86C-4392-4E6F-A6CD-B78F294CAF98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23559" name="TextBox 6"/>
          <p:cNvSpPr txBox="1">
            <a:spLocks noChangeArrowheads="1"/>
          </p:cNvSpPr>
          <p:nvPr/>
        </p:nvSpPr>
        <p:spPr bwMode="auto">
          <a:xfrm>
            <a:off x="533400" y="5334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295401"/>
            <a:ext cx="8534400" cy="504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2590800"/>
            <a:ext cx="3048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93F7BCA-91B0-4195-A606-7B691D2EE7F9}" type="datetime1">
              <a:rPr lang="en-GB" smtClean="0"/>
              <a:t>30/01/2025</a:t>
            </a:fld>
            <a:endParaRPr lang="en-GB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C17651B-A747-4C49-A880-24B4B58B5101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685800" y="5334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Pattern Range</a:t>
            </a:r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371600"/>
            <a:ext cx="821355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868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487B463-ACF7-4724-80DB-40247E0F287B}" type="datetime1">
              <a:rPr lang="en-GB" smtClean="0"/>
              <a:t>30/01/2025</a:t>
            </a:fld>
            <a:endParaRPr lang="en-GB"/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40B451C-9321-4256-BD2E-6BFF817073F2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533400" y="5334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Pattern Analysis on Full</a:t>
            </a:r>
          </a:p>
        </p:txBody>
      </p:sp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295401"/>
            <a:ext cx="7467600" cy="505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548E7C4-A3D3-4227-B060-7B1F7043C73F}" type="datetime1">
              <a:rPr lang="en-GB" smtClean="0"/>
              <a:t>30/01/2025</a:t>
            </a:fld>
            <a:endParaRPr lang="en-GB"/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C6047F5B-5417-4714-A545-D140B1259092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26630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26632" name="TextBox 7"/>
          <p:cNvSpPr txBox="1">
            <a:spLocks noChangeArrowheads="1"/>
          </p:cNvSpPr>
          <p:nvPr/>
        </p:nvSpPr>
        <p:spPr bwMode="auto">
          <a:xfrm>
            <a:off x="457200" y="6096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Complete 2-d Pattern</a:t>
            </a:r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834847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066800" y="2057400"/>
            <a:ext cx="1221809" cy="338554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Main Beam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6800" y="4114800"/>
            <a:ext cx="968535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Spillover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67600" y="4419600"/>
            <a:ext cx="1026243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err="1"/>
              <a:t>Backlobe</a:t>
            </a:r>
            <a:endParaRPr lang="en-US" sz="1600" dirty="0"/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9AA32A0-0082-4D0C-BD9A-767BAC59B0DF}" type="datetime1">
              <a:rPr lang="en-GB" smtClean="0"/>
              <a:t>30/01/2025</a:t>
            </a:fld>
            <a:endParaRPr lang="en-GB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2923DA4-F93F-4BB1-BA52-1E1602A81644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663" y="1295400"/>
            <a:ext cx="85248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Box 6"/>
          <p:cNvSpPr txBox="1">
            <a:spLocks noChangeArrowheads="1"/>
          </p:cNvSpPr>
          <p:nvPr/>
        </p:nvSpPr>
        <p:spPr bwMode="auto">
          <a:xfrm>
            <a:off x="457200" y="685800"/>
            <a:ext cx="495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Terms in PO Calculations 20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dia.</a:t>
            </a:r>
          </a:p>
        </p:txBody>
      </p:sp>
      <p:sp>
        <p:nvSpPr>
          <p:cNvPr id="29704" name="TextBox 7"/>
          <p:cNvSpPr txBox="1">
            <a:spLocks noChangeArrowheads="1"/>
          </p:cNvSpPr>
          <p:nvPr/>
        </p:nvSpPr>
        <p:spPr bwMode="auto">
          <a:xfrm>
            <a:off x="1295400" y="1905000"/>
            <a:ext cx="2667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Feed &amp; PTD not needed near Main Beam</a:t>
            </a:r>
          </a:p>
        </p:txBody>
      </p:sp>
      <p:sp>
        <p:nvSpPr>
          <p:cNvPr id="29705" name="TextBox 8"/>
          <p:cNvSpPr txBox="1">
            <a:spLocks noChangeArrowheads="1"/>
          </p:cNvSpPr>
          <p:nvPr/>
        </p:nvSpPr>
        <p:spPr bwMode="auto">
          <a:xfrm>
            <a:off x="6705600" y="22860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PO radiation to cancel feed</a:t>
            </a:r>
          </a:p>
        </p:txBody>
      </p:sp>
      <p:sp>
        <p:nvSpPr>
          <p:cNvPr id="29706" name="TextBox 9"/>
          <p:cNvSpPr txBox="1">
            <a:spLocks noChangeArrowheads="1"/>
          </p:cNvSpPr>
          <p:nvPr/>
        </p:nvSpPr>
        <p:spPr bwMode="auto">
          <a:xfrm>
            <a:off x="4495800" y="3200400"/>
            <a:ext cx="152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Spillover</a:t>
            </a:r>
          </a:p>
        </p:txBody>
      </p:sp>
      <p:sp>
        <p:nvSpPr>
          <p:cNvPr id="29707" name="TextBox 10"/>
          <p:cNvSpPr txBox="1">
            <a:spLocks noChangeArrowheads="1"/>
          </p:cNvSpPr>
          <p:nvPr/>
        </p:nvSpPr>
        <p:spPr bwMode="auto">
          <a:xfrm>
            <a:off x="6553200" y="35814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PTD increases back lobes</a:t>
            </a:r>
          </a:p>
        </p:txBody>
      </p:sp>
      <p:pic>
        <p:nvPicPr>
          <p:cNvPr id="28685" name="Picture 1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296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26" fill="hold"/>
                                        <p:tgtEl>
                                          <p:spTgt spid="286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014216C6-ACEF-4DB7-991A-5161B996B0F6}" type="datetime1">
              <a:rPr lang="en-GB" smtClean="0"/>
              <a:t>30/01/2025</a:t>
            </a:fld>
            <a:endParaRPr lang="en-GB"/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6D0333D-844C-4ECA-9380-DF709332EABB}" type="slidenum">
              <a:rPr lang="en-GB" smtClean="0"/>
              <a:pPr/>
              <a:t>28</a:t>
            </a:fld>
            <a:endParaRPr lang="en-GB"/>
          </a:p>
        </p:txBody>
      </p:sp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1447800"/>
            <a:ext cx="855298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81000" y="609600"/>
            <a:ext cx="3085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Reflector Input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1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4F7A8D78-790C-4704-83A8-E6FC19D4D61F}" type="datetime1">
              <a:rPr lang="en-GB" smtClean="0"/>
              <a:t>30/01/2025</a:t>
            </a:fld>
            <a:endParaRPr lang="en-GB"/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CBDDA081-F075-4C07-BC28-60B2ACF82636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28679" name="TextBox 6"/>
          <p:cNvSpPr txBox="1">
            <a:spLocks noChangeArrowheads="1"/>
          </p:cNvSpPr>
          <p:nvPr/>
        </p:nvSpPr>
        <p:spPr bwMode="auto">
          <a:xfrm>
            <a:off x="457200" y="6096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Added Rays on 3-d Plot</a:t>
            </a:r>
          </a:p>
        </p:txBody>
      </p:sp>
      <p:pic>
        <p:nvPicPr>
          <p:cNvPr id="2868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600200"/>
            <a:ext cx="85285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657600"/>
            <a:ext cx="3352800" cy="281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D837D637-7D32-46CB-A670-6422176ADF07}" type="datetime1">
              <a:rPr lang="en-GB" smtClean="0"/>
              <a:t>30/01/2025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9A0DDF3-F0D9-480F-B766-D5F64130C56A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17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1371600"/>
            <a:ext cx="5029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381000" y="609600"/>
            <a:ext cx="419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GO of Parabola: Plane Wave</a:t>
            </a:r>
          </a:p>
        </p:txBody>
      </p:sp>
      <p:sp>
        <p:nvSpPr>
          <p:cNvPr id="7176" name="TextBox 7"/>
          <p:cNvSpPr txBox="1">
            <a:spLocks noChangeArrowheads="1"/>
          </p:cNvSpPr>
          <p:nvPr/>
        </p:nvSpPr>
        <p:spPr bwMode="auto">
          <a:xfrm>
            <a:off x="3429000" y="2209800"/>
            <a:ext cx="3352800" cy="3698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All rays parallel to reflector axis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1200" y="3657600"/>
            <a:ext cx="2133600" cy="646113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Approximate Plane Wave in Aperture</a:t>
            </a:r>
          </a:p>
        </p:txBody>
      </p:sp>
      <p:sp>
        <p:nvSpPr>
          <p:cNvPr id="7178" name="TextBox 9"/>
          <p:cNvSpPr txBox="1">
            <a:spLocks noChangeArrowheads="1"/>
          </p:cNvSpPr>
          <p:nvPr/>
        </p:nvSpPr>
        <p:spPr bwMode="auto">
          <a:xfrm>
            <a:off x="4800600" y="5334000"/>
            <a:ext cx="4160838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Pattern from Integral of Aperture Fields</a:t>
            </a:r>
          </a:p>
          <a:p>
            <a:r>
              <a:rPr lang="en-US" sz="1800"/>
              <a:t>in a Disk Times Direction Factor</a:t>
            </a:r>
          </a:p>
        </p:txBody>
      </p:sp>
      <p:sp>
        <p:nvSpPr>
          <p:cNvPr id="7179" name="TextBox 10"/>
          <p:cNvSpPr txBox="1">
            <a:spLocks noChangeArrowheads="1"/>
          </p:cNvSpPr>
          <p:nvPr/>
        </p:nvSpPr>
        <p:spPr bwMode="auto">
          <a:xfrm>
            <a:off x="990600" y="5334000"/>
            <a:ext cx="2373313" cy="9239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Edge Diffraction GTD</a:t>
            </a:r>
          </a:p>
          <a:p>
            <a:r>
              <a:rPr lang="en-US" sz="1800"/>
              <a:t>Used for Back lobe &amp;</a:t>
            </a:r>
          </a:p>
          <a:p>
            <a:r>
              <a:rPr lang="en-US" sz="1800"/>
              <a:t>Wide angle Pattern</a:t>
            </a:r>
          </a:p>
        </p:txBody>
      </p:sp>
      <p:pic>
        <p:nvPicPr>
          <p:cNvPr id="7182" name="Picture 1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38" fill="hold"/>
                                        <p:tgtEl>
                                          <p:spTgt spid="7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CEAE528-0507-47CD-9666-80153674D678}" type="datetime1">
              <a:rPr lang="en-GB" smtClean="0"/>
              <a:t>30/01/2025</a:t>
            </a:fld>
            <a:endParaRPr lang="en-GB"/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5A90740-FD4C-414F-834B-D03C826F053D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0728" name="TextBox 7"/>
          <p:cNvSpPr txBox="1">
            <a:spLocks noChangeArrowheads="1"/>
          </p:cNvSpPr>
          <p:nvPr/>
        </p:nvSpPr>
        <p:spPr bwMode="auto">
          <a:xfrm>
            <a:off x="381000" y="6096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Reflector Satellite TV</a:t>
            </a:r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71600"/>
            <a:ext cx="850420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2133600" y="3505200"/>
            <a:ext cx="411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Cross-Polarization in Symmetric Plane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4800600" y="2667000"/>
            <a:ext cx="312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Principal Plane Patterns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2819400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Linear Polarization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DCBF8CC-1639-49FD-A75B-651E6E252287}" type="datetime1">
              <a:rPr lang="en-GB" smtClean="0"/>
              <a:t>30/01/2025</a:t>
            </a:fld>
            <a:endParaRPr lang="en-GB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54DC86B-9DBD-4CC8-B62F-6AFF19704039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08586"/>
            <a:ext cx="8534400" cy="500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Box 6"/>
          <p:cNvSpPr txBox="1">
            <a:spLocks noChangeArrowheads="1"/>
          </p:cNvSpPr>
          <p:nvPr/>
        </p:nvSpPr>
        <p:spPr bwMode="auto">
          <a:xfrm>
            <a:off x="304800" y="609600"/>
            <a:ext cx="502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Reflector Dual CP Feeds</a:t>
            </a:r>
          </a:p>
        </p:txBody>
      </p:sp>
      <p:sp>
        <p:nvSpPr>
          <p:cNvPr id="32776" name="TextBox 7"/>
          <p:cNvSpPr txBox="1">
            <a:spLocks noChangeArrowheads="1"/>
          </p:cNvSpPr>
          <p:nvPr/>
        </p:nvSpPr>
        <p:spPr bwMode="auto">
          <a:xfrm>
            <a:off x="914400" y="2057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LHC Feed</a:t>
            </a:r>
          </a:p>
        </p:txBody>
      </p:sp>
      <p:sp>
        <p:nvSpPr>
          <p:cNvPr id="32777" name="TextBox 8"/>
          <p:cNvSpPr txBox="1">
            <a:spLocks noChangeArrowheads="1"/>
          </p:cNvSpPr>
          <p:nvPr/>
        </p:nvSpPr>
        <p:spPr bwMode="auto">
          <a:xfrm>
            <a:off x="6705600" y="1981200"/>
            <a:ext cx="167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RHC Feed</a:t>
            </a:r>
          </a:p>
        </p:txBody>
      </p:sp>
      <p:sp>
        <p:nvSpPr>
          <p:cNvPr id="32778" name="TextBox 9"/>
          <p:cNvSpPr txBox="1">
            <a:spLocks noChangeArrowheads="1"/>
          </p:cNvSpPr>
          <p:nvPr/>
        </p:nvSpPr>
        <p:spPr bwMode="auto">
          <a:xfrm>
            <a:off x="2438400" y="3581400"/>
            <a:ext cx="487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Symmetric Plane (Low Cross-Pol.)</a:t>
            </a:r>
          </a:p>
        </p:txBody>
      </p:sp>
      <p:pic>
        <p:nvPicPr>
          <p:cNvPr id="31757" name="Picture 1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22" fill="hold"/>
                                        <p:tgtEl>
                                          <p:spTgt spid="317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2FE4744-A277-4219-AC3B-E08AE217868D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dirty="0"/>
              <a:t>Page </a:t>
            </a:r>
            <a:fld id="{00D73625-CA5F-482F-9D12-B223834AFD81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295400"/>
            <a:ext cx="641838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Asym</a:t>
            </a:r>
            <a:r>
              <a:rPr lang="en-US" sz="1200" dirty="0"/>
              <a:t>. Pl: Blue MOM, Red PO/PTD  Sym. Pl: Black MOM, Green PO/PTD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Diameter Offset Reflector MOM &amp; PO/PTD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022F412-DD54-4530-B923-68AE1CC6137C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61468" y="1295400"/>
            <a:ext cx="642106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Asym</a:t>
            </a:r>
            <a:r>
              <a:rPr lang="en-US" sz="1200" dirty="0"/>
              <a:t>. Pl: Blue MOM, Red PO/PTD  Sym. Pl: Black MOM, Green PO/PTD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Diameter Offset Reflector MOM &amp; PO/PTD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1D577B8-EB45-40DA-B455-B6B916117F15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dirty="0"/>
              <a:t>Page </a:t>
            </a:r>
            <a:fld id="{00D73625-CA5F-482F-9D12-B223834AFD81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298448"/>
            <a:ext cx="642106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Asym</a:t>
            </a:r>
            <a:r>
              <a:rPr lang="en-US" sz="1200" dirty="0"/>
              <a:t>. Pl: Blue MOM, Red PO/PTD  Sym. Pl: Black MOM, Green PO/PTD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Diameter Offset Reflector MOM &amp; PO/PTD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72612D8-5880-480E-BB52-4F78AA2FA32E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298448"/>
            <a:ext cx="642106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Asym</a:t>
            </a:r>
            <a:r>
              <a:rPr lang="en-US" sz="1200" dirty="0"/>
              <a:t>. Pl: Blue MOM, Red PO/PTD  Sym. Pl: Black MOM, Green PO/PTD</a:t>
            </a: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Diameter Offset Reflector MOM &amp; PO/PTD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FBF3844-28B7-42FF-8114-0561E2FD627A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dirty="0"/>
              <a:t>Page </a:t>
            </a:r>
            <a:fld id="{00D73625-CA5F-482F-9D12-B223834AFD81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</a:t>
            </a:r>
            <a:r>
              <a:rPr lang="el-GR" dirty="0">
                <a:solidFill>
                  <a:schemeClr val="bg1"/>
                </a:solidFill>
              </a:rPr>
              <a:t>λ</a:t>
            </a:r>
            <a:r>
              <a:rPr lang="en-US" dirty="0">
                <a:solidFill>
                  <a:schemeClr val="bg1"/>
                </a:solidFill>
              </a:rPr>
              <a:t> Diameter Offset Reflector MOM &amp; PO/PTD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298448"/>
            <a:ext cx="642106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Asym</a:t>
            </a:r>
            <a:r>
              <a:rPr lang="en-US" sz="1200" dirty="0"/>
              <a:t>. Pl: Blue MOM, Red PO/PTD  Sym. Pl: Black MOM, Green PO/PTD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3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F706507-9D6B-4836-916A-213B95AC6198}" type="datetime1">
              <a:rPr lang="en-GB" smtClean="0"/>
              <a:t>30/01/2025</a:t>
            </a:fld>
            <a:endParaRPr lang="en-GB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65B173E-9B40-4EE7-BB57-66F4F6AD6DDB}" type="slidenum">
              <a:rPr lang="en-GB" smtClean="0"/>
              <a:pPr/>
              <a:t>37</a:t>
            </a:fld>
            <a:endParaRPr lang="en-GB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82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1371600"/>
            <a:ext cx="7067551" cy="480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499ECA4B-3B7B-464B-B2F8-EDCA30CC8855}" type="datetime1">
              <a:rPr lang="en-GB" smtClean="0"/>
              <a:t>30/01/2025</a:t>
            </a:fld>
            <a:endParaRPr lang="en-GB"/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A65D7FA-CE4C-4FD1-8DC7-44558B42255B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31751" name="TextBox 6"/>
          <p:cNvSpPr txBox="1">
            <a:spLocks noChangeArrowheads="1"/>
          </p:cNvSpPr>
          <p:nvPr/>
        </p:nvSpPr>
        <p:spPr bwMode="auto">
          <a:xfrm>
            <a:off x="457200" y="6096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 Single-Reflector GTD</a:t>
            </a:r>
          </a:p>
        </p:txBody>
      </p:sp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447800"/>
            <a:ext cx="812250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Create GTD Reflector Object</a:t>
            </a:r>
          </a:p>
        </p:txBody>
      </p:sp>
      <p:sp>
        <p:nvSpPr>
          <p:cNvPr id="3481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4DED76E-4DFD-44A6-AF05-EA5C907EFC0A}" type="datetime1">
              <a:rPr lang="en-GB" smtClean="0"/>
              <a:t>30/01/2025</a:t>
            </a:fld>
            <a:endParaRPr lang="en-GB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057E2FB-11DD-42DC-AA06-D039C0C0B30A}" type="slidenum">
              <a:rPr lang="en-GB" smtClean="0"/>
              <a:pPr/>
              <a:t>39</a:t>
            </a:fld>
            <a:endParaRPr lang="en-GB"/>
          </a:p>
        </p:txBody>
      </p:sp>
      <p:sp>
        <p:nvSpPr>
          <p:cNvPr id="34823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371600"/>
            <a:ext cx="7543800" cy="49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7F1E301-33E9-4058-8554-6CE744F773B2}" type="datetime1">
              <a:rPr lang="en-GB" smtClean="0"/>
              <a:t>30/01/2025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DF0B33B-01B0-47FA-BD74-830A93D5AFCF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819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371601"/>
            <a:ext cx="6781800" cy="492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381000" y="6096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Aperture Plane Amplitude</a:t>
            </a:r>
          </a:p>
        </p:txBody>
      </p:sp>
      <p:cxnSp>
        <p:nvCxnSpPr>
          <p:cNvPr id="8201" name="Straight Connector 9"/>
          <p:cNvCxnSpPr>
            <a:cxnSpLocks noChangeShapeType="1"/>
          </p:cNvCxnSpPr>
          <p:nvPr/>
        </p:nvCxnSpPr>
        <p:spPr bwMode="auto">
          <a:xfrm rot="5400000" flipH="1" flipV="1">
            <a:off x="4343401" y="4191000"/>
            <a:ext cx="3352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" name="TextBox 10"/>
          <p:cNvSpPr txBox="1"/>
          <p:nvPr/>
        </p:nvSpPr>
        <p:spPr>
          <a:xfrm>
            <a:off x="6019800" y="2895600"/>
            <a:ext cx="1600200" cy="369888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Reflector Rim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3505200" y="3733800"/>
            <a:ext cx="1905000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Near Field found using PO</a:t>
            </a:r>
          </a:p>
        </p:txBody>
      </p:sp>
      <p:pic>
        <p:nvPicPr>
          <p:cNvPr id="8206" name="Picture 1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13" fill="hold"/>
                                        <p:tgtEl>
                                          <p:spTgt spid="8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4B92F01-9A54-42EE-9F9A-DD36E7A1E9B1}" type="datetime1">
              <a:rPr lang="en-GB" smtClean="0"/>
              <a:t>30/01/2025</a:t>
            </a:fld>
            <a:endParaRPr lang="en-GB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65B173E-9B40-4EE7-BB57-66F4F6AD6DDB}" type="slidenum">
              <a:rPr lang="en-GB" smtClean="0"/>
              <a:pPr/>
              <a:t>40</a:t>
            </a:fld>
            <a:endParaRPr lang="en-GB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447800"/>
            <a:ext cx="733006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1" y="2895601"/>
            <a:ext cx="4114800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676400"/>
            <a:ext cx="3673475" cy="457200"/>
          </a:xfrm>
        </p:spPr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Add Command </a:t>
            </a:r>
            <a:r>
              <a:rPr lang="en-GB" dirty="0"/>
              <a:t>for GTD</a:t>
            </a:r>
          </a:p>
        </p:txBody>
      </p:sp>
      <p:sp>
        <p:nvSpPr>
          <p:cNvPr id="337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8D30DC9-8276-488C-984A-63E07F0EA9E6}" type="datetime1">
              <a:rPr lang="en-GB" smtClean="0"/>
              <a:t>30/01/2025</a:t>
            </a:fld>
            <a:endParaRPr lang="en-GB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65B173E-9B40-4EE7-BB57-66F4F6AD6DDB}" type="slidenum">
              <a:rPr lang="en-GB" smtClean="0"/>
              <a:pPr/>
              <a:t>41</a:t>
            </a:fld>
            <a:endParaRPr lang="en-GB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371600"/>
            <a:ext cx="687653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962400"/>
            <a:ext cx="3048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37776" y="3124200"/>
            <a:ext cx="3739511" cy="288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962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Pattern Computation for PO and GTD</a:t>
            </a:r>
          </a:p>
        </p:txBody>
      </p:sp>
      <p:sp>
        <p:nvSpPr>
          <p:cNvPr id="3584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AFD923E-8F75-44A4-9B87-1F8E8151BF20}" type="datetime1">
              <a:rPr lang="en-GB" smtClean="0"/>
              <a:t>30/01/2025</a:t>
            </a:fld>
            <a:endParaRPr lang="en-GB"/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5B50663-3F4B-485A-A570-FA8E3A7465C3}" type="slidenum">
              <a:rPr lang="en-GB" smtClean="0"/>
              <a:pPr/>
              <a:t>42</a:t>
            </a:fld>
            <a:endParaRPr lang="en-GB"/>
          </a:p>
        </p:txBody>
      </p:sp>
      <p:sp>
        <p:nvSpPr>
          <p:cNvPr id="35847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1295400"/>
            <a:ext cx="6400800" cy="4967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752600" y="3886200"/>
            <a:ext cx="1750800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9.3M pts. For PO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47800" y="5105400"/>
            <a:ext cx="2388795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PO comp. time 2:30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52600" y="5715000"/>
            <a:ext cx="1915909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/>
              <a:t>63k GTD Pattern</a:t>
            </a:r>
          </a:p>
          <a:p>
            <a:r>
              <a:rPr lang="en-US" sz="1800" dirty="0"/>
              <a:t> pts. 3.8 sec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1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3978275" cy="381000"/>
          </a:xfrm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</a:rPr>
              <a:t>Pattern from PO and GTD</a:t>
            </a:r>
          </a:p>
        </p:txBody>
      </p:sp>
      <p:sp>
        <p:nvSpPr>
          <p:cNvPr id="3789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8557B60-9B2A-4E23-A84A-A32F906C73F8}" type="datetime1">
              <a:rPr lang="en-GB" smtClean="0"/>
              <a:t>30/01/2025</a:t>
            </a:fld>
            <a:endParaRPr lang="en-GB"/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EABB33E-2199-42E6-AD26-38C95B680855}" type="slidenum">
              <a:rPr lang="en-GB" smtClean="0"/>
              <a:pPr/>
              <a:t>43</a:t>
            </a:fld>
            <a:endParaRPr lang="en-GB"/>
          </a:p>
        </p:txBody>
      </p:sp>
      <p:sp>
        <p:nvSpPr>
          <p:cNvPr id="37895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295400"/>
            <a:ext cx="7620000" cy="504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01000" y="449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chemeClr val="bg1"/>
                </a:solidFill>
              </a:rPr>
              <a:t>Single Reflector GTD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2000 wavelengths Diameter</a:t>
            </a:r>
          </a:p>
        </p:txBody>
      </p:sp>
      <p:sp>
        <p:nvSpPr>
          <p:cNvPr id="3891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AD42EF0-8C9E-4885-B111-B5604D26B5F4}" type="datetime1">
              <a:rPr lang="en-GB" smtClean="0"/>
              <a:t>30/01/2025</a:t>
            </a:fld>
            <a:endParaRPr lang="en-GB"/>
          </a:p>
        </p:txBody>
      </p:sp>
      <p:sp>
        <p:nvSpPr>
          <p:cNvPr id="389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6B2A863-BCDF-4A42-8F32-120B37BB7ADD}" type="slidenum">
              <a:rPr lang="en-GB" smtClean="0"/>
              <a:pPr/>
              <a:t>44</a:t>
            </a:fld>
            <a:endParaRPr lang="en-GB"/>
          </a:p>
        </p:txBody>
      </p:sp>
      <p:sp>
        <p:nvSpPr>
          <p:cNvPr id="38919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Single Reflector GTD</a:t>
            </a:r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371600"/>
            <a:ext cx="7467600" cy="491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010400" y="457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E0FF27A-E9B4-4806-882C-B52A3D80E243}" type="datetime1">
              <a:rPr lang="en-GB" smtClean="0"/>
              <a:t>30/01/2025</a:t>
            </a:fld>
            <a:endParaRPr lang="en-GB"/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958A82E-2776-4FDB-B3EA-1CAA56057F65}" type="slidenum">
              <a:rPr lang="en-GB" smtClean="0"/>
              <a:pPr/>
              <a:t>45</a:t>
            </a:fld>
            <a:endParaRPr lang="en-GB"/>
          </a:p>
        </p:txBody>
      </p:sp>
      <p:sp>
        <p:nvSpPr>
          <p:cNvPr id="39942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3994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1295400"/>
            <a:ext cx="62484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TextBox 7"/>
          <p:cNvSpPr txBox="1">
            <a:spLocks noChangeArrowheads="1"/>
          </p:cNvSpPr>
          <p:nvPr/>
        </p:nvSpPr>
        <p:spPr bwMode="auto">
          <a:xfrm>
            <a:off x="304800" y="6096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Dual Reflector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200" y="3048000"/>
            <a:ext cx="167640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Dual Reflector Magnifies </a:t>
            </a:r>
            <a:r>
              <a:rPr lang="en-US" sz="1800" i="1" dirty="0"/>
              <a:t>f/D</a:t>
            </a:r>
            <a:endParaRPr lang="en-US" sz="1800" dirty="0"/>
          </a:p>
        </p:txBody>
      </p:sp>
      <p:pic>
        <p:nvPicPr>
          <p:cNvPr id="32779" name="Picture 11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37" fill="hold"/>
                                        <p:tgtEl>
                                          <p:spTgt spid="32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9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Input for </a:t>
            </a:r>
            <a:r>
              <a:rPr lang="en-GB" sz="3200" dirty="0" err="1">
                <a:solidFill>
                  <a:schemeClr val="bg1"/>
                </a:solidFill>
              </a:rPr>
              <a:t>Cassegrain</a:t>
            </a:r>
            <a:r>
              <a:rPr lang="en-GB" sz="3200" dirty="0">
                <a:solidFill>
                  <a:schemeClr val="bg1"/>
                </a:solidFill>
              </a:rPr>
              <a:t> Dual Reflector</a:t>
            </a:r>
          </a:p>
        </p:txBody>
      </p:sp>
      <p:sp>
        <p:nvSpPr>
          <p:cNvPr id="4096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0E5E19C4-8005-417C-A646-4FD0F420A6CF}" type="datetime1">
              <a:rPr lang="en-GB" smtClean="0"/>
              <a:t>30/01/2025</a:t>
            </a:fld>
            <a:endParaRPr lang="en-GB"/>
          </a:p>
        </p:txBody>
      </p:sp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B9BB3C2-F85F-4D3C-B8FC-F040A35D561C}" type="slidenum">
              <a:rPr lang="en-GB" smtClean="0"/>
              <a:pPr/>
              <a:t>46</a:t>
            </a:fld>
            <a:endParaRPr lang="en-GB"/>
          </a:p>
        </p:txBody>
      </p:sp>
      <p:sp>
        <p:nvSpPr>
          <p:cNvPr id="4096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4096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Cassegrain</a:t>
            </a:r>
            <a:r>
              <a:rPr lang="en-GB" sz="1400" dirty="0">
                <a:solidFill>
                  <a:srgbClr val="C00000"/>
                </a:solidFill>
              </a:rPr>
              <a:t> Example</a:t>
            </a:r>
          </a:p>
        </p:txBody>
      </p:sp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447800"/>
            <a:ext cx="7467600" cy="488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5562600" cy="381000"/>
          </a:xfrm>
        </p:spPr>
        <p:txBody>
          <a:bodyPr/>
          <a:lstStyle/>
          <a:p>
            <a:r>
              <a:rPr lang="en-GB" sz="3200" dirty="0" err="1">
                <a:solidFill>
                  <a:schemeClr val="bg1"/>
                </a:solidFill>
              </a:rPr>
              <a:t>Cassegrain</a:t>
            </a:r>
            <a:r>
              <a:rPr lang="en-GB" sz="3200" dirty="0">
                <a:solidFill>
                  <a:schemeClr val="bg1"/>
                </a:solidFill>
              </a:rPr>
              <a:t> Reflector Input</a:t>
            </a:r>
          </a:p>
        </p:txBody>
      </p:sp>
      <p:sp>
        <p:nvSpPr>
          <p:cNvPr id="3686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0472677-9B69-45A7-8FAA-0DC28F922893}" type="datetime1">
              <a:rPr lang="en-GB" smtClean="0"/>
              <a:t>30/01/2025</a:t>
            </a:fld>
            <a:endParaRPr lang="en-GB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9EC9E8D6-73B7-408C-B8D5-C817F48E3048}" type="slidenum">
              <a:rPr lang="en-GB" smtClean="0"/>
              <a:pPr/>
              <a:t>47</a:t>
            </a:fld>
            <a:endParaRPr lang="en-GB"/>
          </a:p>
        </p:txBody>
      </p:sp>
      <p:sp>
        <p:nvSpPr>
          <p:cNvPr id="368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371600"/>
            <a:ext cx="783265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7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3978275" cy="381000"/>
          </a:xfrm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</a:rPr>
              <a:t>Add Main Reflector Hole</a:t>
            </a:r>
          </a:p>
        </p:txBody>
      </p:sp>
      <p:sp>
        <p:nvSpPr>
          <p:cNvPr id="3686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2B5671C-A21A-4E7D-BCE9-AACFBA5C572F}" type="datetime1">
              <a:rPr lang="en-GB" smtClean="0"/>
              <a:t>30/01/2025</a:t>
            </a:fld>
            <a:endParaRPr lang="en-GB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9EC9E8D6-73B7-408C-B8D5-C817F48E3048}" type="slidenum">
              <a:rPr lang="en-GB" smtClean="0"/>
              <a:pPr/>
              <a:t>48</a:t>
            </a:fld>
            <a:endParaRPr lang="en-GB"/>
          </a:p>
        </p:txBody>
      </p:sp>
      <p:sp>
        <p:nvSpPr>
          <p:cNvPr id="368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828800"/>
            <a:ext cx="87439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3978275" cy="381000"/>
          </a:xfrm>
        </p:spPr>
        <p:txBody>
          <a:bodyPr/>
          <a:lstStyle/>
          <a:p>
            <a:r>
              <a:rPr lang="en-GB" sz="2800" dirty="0" err="1">
                <a:solidFill>
                  <a:schemeClr val="bg1"/>
                </a:solidFill>
              </a:rPr>
              <a:t>Cassegrain</a:t>
            </a:r>
            <a:r>
              <a:rPr lang="en-GB" sz="2800" dirty="0">
                <a:solidFill>
                  <a:schemeClr val="bg1"/>
                </a:solidFill>
              </a:rPr>
              <a:t> Reflector Rays</a:t>
            </a:r>
          </a:p>
        </p:txBody>
      </p:sp>
      <p:sp>
        <p:nvSpPr>
          <p:cNvPr id="3686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60541D1-F418-47E7-9013-27E48DE0896D}" type="datetime1">
              <a:rPr lang="en-GB" smtClean="0"/>
              <a:t>30/01/2025</a:t>
            </a:fld>
            <a:endParaRPr lang="en-GB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9EC9E8D6-73B7-408C-B8D5-C817F48E3048}" type="slidenum">
              <a:rPr lang="en-GB" smtClean="0"/>
              <a:pPr/>
              <a:t>49</a:t>
            </a:fld>
            <a:endParaRPr lang="en-GB"/>
          </a:p>
        </p:txBody>
      </p:sp>
      <p:sp>
        <p:nvSpPr>
          <p:cNvPr id="368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28103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868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DC248A5-DEE9-4F55-8F90-0DA2A16569DA}" type="datetime1">
              <a:rPr lang="en-GB" smtClean="0"/>
              <a:t>30/01/2025</a:t>
            </a:fld>
            <a:endParaRPr lang="en-GB"/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0F66C5E-7196-496A-B479-05654BDFE6DB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1295400"/>
            <a:ext cx="6553200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457200" y="6096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Aperture Plane Phase</a:t>
            </a:r>
          </a:p>
        </p:txBody>
      </p:sp>
      <p:cxnSp>
        <p:nvCxnSpPr>
          <p:cNvPr id="9224" name="Straight Connector 8"/>
          <p:cNvCxnSpPr>
            <a:cxnSpLocks noChangeShapeType="1"/>
          </p:cNvCxnSpPr>
          <p:nvPr/>
        </p:nvCxnSpPr>
        <p:spPr bwMode="auto">
          <a:xfrm rot="5400000" flipH="1" flipV="1">
            <a:off x="4381501" y="4000500"/>
            <a:ext cx="32766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" name="TextBox 9"/>
          <p:cNvSpPr txBox="1"/>
          <p:nvPr/>
        </p:nvSpPr>
        <p:spPr>
          <a:xfrm>
            <a:off x="4419600" y="2667000"/>
            <a:ext cx="1600200" cy="369888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Reflector Rim</a:t>
            </a:r>
          </a:p>
        </p:txBody>
      </p:sp>
      <p:sp>
        <p:nvSpPr>
          <p:cNvPr id="9226" name="TextBox 10"/>
          <p:cNvSpPr txBox="1">
            <a:spLocks noChangeArrowheads="1"/>
          </p:cNvSpPr>
          <p:nvPr/>
        </p:nvSpPr>
        <p:spPr bwMode="auto">
          <a:xfrm>
            <a:off x="2209800" y="4114800"/>
            <a:ext cx="3827463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Phase Cycling beyond Rim allows</a:t>
            </a:r>
          </a:p>
          <a:p>
            <a:r>
              <a:rPr lang="en-US" sz="1800"/>
              <a:t> limited Aperture Integral for Pattern</a:t>
            </a:r>
          </a:p>
        </p:txBody>
      </p:sp>
      <p:pic>
        <p:nvPicPr>
          <p:cNvPr id="9228" name="Picture 12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33" fill="hold"/>
                                        <p:tgtEl>
                                          <p:spTgt spid="9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8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978275" cy="381000"/>
          </a:xfrm>
        </p:spPr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Command List</a:t>
            </a:r>
          </a:p>
        </p:txBody>
      </p:sp>
      <p:sp>
        <p:nvSpPr>
          <p:cNvPr id="4198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C6F8E6D-6FC4-460C-B3C0-A0CBE3E65047}" type="datetime1">
              <a:rPr lang="en-GB" smtClean="0"/>
              <a:t>30/01/2025</a:t>
            </a:fld>
            <a:endParaRPr lang="en-GB"/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809D04B-069A-40B2-BF4A-DFC57107DBFA}" type="slidenum">
              <a:rPr lang="en-GB" smtClean="0"/>
              <a:pPr/>
              <a:t>50</a:t>
            </a:fld>
            <a:endParaRPr lang="en-GB"/>
          </a:p>
        </p:txBody>
      </p:sp>
      <p:sp>
        <p:nvSpPr>
          <p:cNvPr id="41991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Cassegrain</a:t>
            </a:r>
            <a:r>
              <a:rPr lang="en-GB" sz="1400" dirty="0">
                <a:solidFill>
                  <a:srgbClr val="C00000"/>
                </a:solidFill>
              </a:rPr>
              <a:t> Example</a:t>
            </a:r>
          </a:p>
        </p:txBody>
      </p:sp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447800"/>
            <a:ext cx="832555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3978275" cy="381000"/>
          </a:xfrm>
        </p:spPr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Pattern Analysis</a:t>
            </a:r>
          </a:p>
        </p:txBody>
      </p:sp>
      <p:sp>
        <p:nvSpPr>
          <p:cNvPr id="4301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13724EA-DFFB-45AF-9A1A-AE78949129BD}" type="datetime1">
              <a:rPr lang="en-GB" smtClean="0"/>
              <a:t>30/01/2025</a:t>
            </a:fld>
            <a:endParaRPr lang="en-GB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27E5524-A8EC-4FD7-9BE9-F4641DEB2D59}" type="slidenum">
              <a:rPr lang="en-GB" smtClean="0"/>
              <a:pPr/>
              <a:t>51</a:t>
            </a:fld>
            <a:endParaRPr lang="en-GB"/>
          </a:p>
        </p:txBody>
      </p:sp>
      <p:sp>
        <p:nvSpPr>
          <p:cNvPr id="43015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Cassegrain</a:t>
            </a:r>
            <a:r>
              <a:rPr lang="en-GB" sz="1400" dirty="0">
                <a:solidFill>
                  <a:srgbClr val="C00000"/>
                </a:solidFill>
              </a:rPr>
              <a:t> Example</a:t>
            </a:r>
          </a:p>
        </p:txBody>
      </p:sp>
      <p:pic>
        <p:nvPicPr>
          <p:cNvPr id="4302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71600"/>
            <a:ext cx="8229600" cy="496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371600" y="3352800"/>
            <a:ext cx="1882247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38800" y="3733800"/>
            <a:ext cx="2132315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err="1"/>
              <a:t>Subreflector</a:t>
            </a:r>
            <a:r>
              <a:rPr lang="en-US" sz="1600" dirty="0"/>
              <a:t> Spillover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91200" y="6019800"/>
            <a:ext cx="1470274" cy="338554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Main Spillover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4876800" cy="381000"/>
          </a:xfrm>
        </p:spPr>
        <p:txBody>
          <a:bodyPr/>
          <a:lstStyle/>
          <a:p>
            <a:r>
              <a:rPr lang="en-GB" sz="2800" dirty="0" err="1">
                <a:solidFill>
                  <a:schemeClr val="bg1"/>
                </a:solidFill>
              </a:rPr>
              <a:t>Cassegrain</a:t>
            </a:r>
            <a:r>
              <a:rPr lang="en-GB" sz="2800" dirty="0">
                <a:solidFill>
                  <a:schemeClr val="bg1"/>
                </a:solidFill>
              </a:rPr>
              <a:t> Pattern w/ Hole</a:t>
            </a:r>
          </a:p>
        </p:txBody>
      </p:sp>
      <p:sp>
        <p:nvSpPr>
          <p:cNvPr id="4403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6E617AD-E2CB-456D-B823-A1AE0D4B6E50}" type="datetime1">
              <a:rPr lang="en-GB" smtClean="0"/>
              <a:t>30/01/2025</a:t>
            </a:fld>
            <a:endParaRPr lang="en-GB"/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992CC98F-86B9-4AE0-A6CE-1CB39CE33B09}" type="slidenum">
              <a:rPr lang="en-GB" smtClean="0"/>
              <a:pPr/>
              <a:t>52</a:t>
            </a:fld>
            <a:endParaRPr lang="en-GB"/>
          </a:p>
        </p:txBody>
      </p:sp>
      <p:sp>
        <p:nvSpPr>
          <p:cNvPr id="44039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 err="1">
                <a:solidFill>
                  <a:srgbClr val="C00000"/>
                </a:solidFill>
              </a:rPr>
              <a:t>Cassegrain</a:t>
            </a:r>
            <a:r>
              <a:rPr lang="en-GB" sz="1400" dirty="0">
                <a:solidFill>
                  <a:srgbClr val="C00000"/>
                </a:solidFill>
              </a:rPr>
              <a:t> Example</a:t>
            </a:r>
          </a:p>
        </p:txBody>
      </p:sp>
      <p:pic>
        <p:nvPicPr>
          <p:cNvPr id="4404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219200"/>
            <a:ext cx="7696200" cy="5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43DC202-E9F7-4293-9558-930A0ABA9D69}" type="datetime1">
              <a:rPr lang="en-GB" smtClean="0"/>
              <a:t>30/01/2025</a:t>
            </a:fld>
            <a:endParaRPr lang="en-GB"/>
          </a:p>
        </p:txBody>
      </p:sp>
      <p:sp>
        <p:nvSpPr>
          <p:cNvPr id="471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A59438E-E588-4D4D-9A61-C84E4EA54CCE}" type="slidenum">
              <a:rPr lang="en-GB" smtClean="0"/>
              <a:pPr/>
              <a:t>53</a:t>
            </a:fld>
            <a:endParaRPr lang="en-GB"/>
          </a:p>
        </p:txBody>
      </p:sp>
      <p:sp>
        <p:nvSpPr>
          <p:cNvPr id="47111" name="TextBox 6"/>
          <p:cNvSpPr txBox="1">
            <a:spLocks noChangeArrowheads="1"/>
          </p:cNvSpPr>
          <p:nvPr/>
        </p:nvSpPr>
        <p:spPr bwMode="auto">
          <a:xfrm>
            <a:off x="381000" y="6096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Reflector </a:t>
            </a:r>
            <a:r>
              <a:rPr lang="en-US" dirty="0" err="1">
                <a:solidFill>
                  <a:schemeClr val="bg1"/>
                </a:solidFill>
              </a:rPr>
              <a:t>Cmds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0" y="5867400"/>
            <a:ext cx="5257800" cy="46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Student Version limited to 2 Surfaces</a:t>
            </a:r>
          </a:p>
        </p:txBody>
      </p:sp>
      <p:pic>
        <p:nvPicPr>
          <p:cNvPr id="4711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447800"/>
            <a:ext cx="8376356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5E314D1-9105-4BEC-A53E-26D9E7FC6046}" type="datetime1">
              <a:rPr lang="en-GB" smtClean="0"/>
              <a:t>30/01/2025</a:t>
            </a:fld>
            <a:endParaRPr lang="en-GB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22186AA0-9107-4331-91AD-1BB35A07F0B4}" type="slidenum">
              <a:rPr lang="en-GB" smtClean="0"/>
              <a:pPr/>
              <a:t>54</a:t>
            </a:fld>
            <a:endParaRPr lang="en-GB"/>
          </a:p>
        </p:txBody>
      </p:sp>
      <p:sp>
        <p:nvSpPr>
          <p:cNvPr id="48135" name="TextBox 6"/>
          <p:cNvSpPr txBox="1">
            <a:spLocks noChangeArrowheads="1"/>
          </p:cNvSpPr>
          <p:nvPr/>
        </p:nvSpPr>
        <p:spPr bwMode="auto">
          <a:xfrm>
            <a:off x="381000" y="609600"/>
            <a:ext cx="4724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w/ Hole &amp; Blocked</a:t>
            </a:r>
          </a:p>
        </p:txBody>
      </p:sp>
      <p:pic>
        <p:nvPicPr>
          <p:cNvPr id="4813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219200"/>
            <a:ext cx="822960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FC0F89F-4ED7-48B9-B8CF-D11332ADD7BC}" type="datetime1">
              <a:rPr lang="en-GB" smtClean="0"/>
              <a:t>30/01/2025</a:t>
            </a:fld>
            <a:endParaRPr lang="en-GB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2777585-0489-41DF-A7D9-64992EBE4B91}" type="slidenum">
              <a:rPr lang="en-GB" smtClean="0"/>
              <a:pPr/>
              <a:t>55</a:t>
            </a:fld>
            <a:endParaRPr lang="en-GB"/>
          </a:p>
        </p:txBody>
      </p:sp>
      <p:sp>
        <p:nvSpPr>
          <p:cNvPr id="4915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4915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71600"/>
            <a:ext cx="85248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TextBox 7"/>
          <p:cNvSpPr txBox="1">
            <a:spLocks noChangeArrowheads="1"/>
          </p:cNvSpPr>
          <p:nvPr/>
        </p:nvSpPr>
        <p:spPr bwMode="auto">
          <a:xfrm>
            <a:off x="381000" y="6096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Feed Spillover</a:t>
            </a:r>
          </a:p>
        </p:txBody>
      </p:sp>
      <p:sp>
        <p:nvSpPr>
          <p:cNvPr id="49161" name="TextBox 8"/>
          <p:cNvSpPr txBox="1">
            <a:spLocks noChangeArrowheads="1"/>
          </p:cNvSpPr>
          <p:nvPr/>
        </p:nvSpPr>
        <p:spPr bwMode="auto">
          <a:xfrm>
            <a:off x="1295400" y="2133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Main Beam</a:t>
            </a:r>
          </a:p>
        </p:txBody>
      </p:sp>
      <p:sp>
        <p:nvSpPr>
          <p:cNvPr id="49162" name="TextBox 9"/>
          <p:cNvSpPr txBox="1">
            <a:spLocks noChangeArrowheads="1"/>
          </p:cNvSpPr>
          <p:nvPr/>
        </p:nvSpPr>
        <p:spPr bwMode="auto">
          <a:xfrm>
            <a:off x="5791200" y="4495800"/>
            <a:ext cx="228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Feed Spillover</a:t>
            </a:r>
          </a:p>
        </p:txBody>
      </p:sp>
      <p:pic>
        <p:nvPicPr>
          <p:cNvPr id="36876" name="Picture 12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29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58" fill="hold"/>
                                        <p:tgtEl>
                                          <p:spTgt spid="36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err="1">
                <a:solidFill>
                  <a:schemeClr val="bg1"/>
                </a:solidFill>
              </a:rPr>
              <a:t>Cassegrain</a:t>
            </a:r>
            <a:r>
              <a:rPr lang="en-GB" sz="2400" dirty="0">
                <a:solidFill>
                  <a:schemeClr val="bg1"/>
                </a:solidFill>
              </a:rPr>
              <a:t> using GTD for </a:t>
            </a:r>
            <a:r>
              <a:rPr lang="en-GB" sz="2400" dirty="0" err="1">
                <a:solidFill>
                  <a:schemeClr val="bg1"/>
                </a:solidFill>
              </a:rPr>
              <a:t>Subreflector</a:t>
            </a:r>
            <a:r>
              <a:rPr lang="en-GB" sz="2400" dirty="0">
                <a:solidFill>
                  <a:schemeClr val="bg1"/>
                </a:solidFill>
              </a:rPr>
              <a:t> 30 Wavelengths</a:t>
            </a:r>
          </a:p>
        </p:txBody>
      </p:sp>
      <p:sp>
        <p:nvSpPr>
          <p:cNvPr id="5017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02F6DB6-AF39-4673-BD43-CF8C26A256FA}" type="datetime1">
              <a:rPr lang="en-GB" smtClean="0"/>
              <a:t>30/01/2025</a:t>
            </a:fld>
            <a:endParaRPr lang="en-GB"/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BE7A75A-F2BA-469B-A8BE-76ECAB28943B}" type="slidenum">
              <a:rPr lang="en-GB" smtClean="0"/>
              <a:pPr/>
              <a:t>56</a:t>
            </a:fld>
            <a:endParaRPr lang="en-GB"/>
          </a:p>
        </p:txBody>
      </p:sp>
      <p:sp>
        <p:nvSpPr>
          <p:cNvPr id="50183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GTD </a:t>
            </a:r>
            <a:r>
              <a:rPr lang="en-GB" sz="1400" dirty="0" err="1">
                <a:solidFill>
                  <a:srgbClr val="C00000"/>
                </a:solidFill>
              </a:rPr>
              <a:t>Subreflector</a:t>
            </a:r>
            <a:endParaRPr lang="en-GB" sz="1400" dirty="0">
              <a:solidFill>
                <a:srgbClr val="C00000"/>
              </a:solidFill>
            </a:endParaRPr>
          </a:p>
        </p:txBody>
      </p:sp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371600"/>
            <a:ext cx="756683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2895600"/>
            <a:ext cx="4018048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chemeClr val="bg1"/>
                </a:solidFill>
              </a:rPr>
              <a:t>Command Lines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GTD </a:t>
            </a:r>
            <a:r>
              <a:rPr lang="en-GB" sz="2800" dirty="0" err="1">
                <a:solidFill>
                  <a:schemeClr val="bg1"/>
                </a:solidFill>
              </a:rPr>
              <a:t>Subreflector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 dirty="0" err="1">
                <a:solidFill>
                  <a:schemeClr val="bg1"/>
                </a:solidFill>
              </a:rPr>
              <a:t>Cassegrain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5120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9251518-AE17-4B16-8E80-51F3D6FCBE63}" type="datetime1">
              <a:rPr lang="en-GB" smtClean="0"/>
              <a:t>30/01/2025</a:t>
            </a:fld>
            <a:endParaRPr lang="en-GB"/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C599A49D-C5D7-4C33-9AD5-9A9641256E61}" type="slidenum">
              <a:rPr lang="en-GB" smtClean="0"/>
              <a:pPr/>
              <a:t>57</a:t>
            </a:fld>
            <a:endParaRPr lang="en-GB"/>
          </a:p>
        </p:txBody>
      </p:sp>
      <p:sp>
        <p:nvSpPr>
          <p:cNvPr id="5120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GTD </a:t>
            </a:r>
            <a:r>
              <a:rPr lang="en-GB" sz="1400" dirty="0" err="1">
                <a:solidFill>
                  <a:srgbClr val="C00000"/>
                </a:solidFill>
              </a:rPr>
              <a:t>Subreflector</a:t>
            </a:r>
            <a:endParaRPr lang="en-GB" sz="1400" dirty="0">
              <a:solidFill>
                <a:srgbClr val="C00000"/>
              </a:solidFill>
            </a:endParaRPr>
          </a:p>
        </p:txBody>
      </p:sp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447800"/>
            <a:ext cx="793897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4953000" cy="381000"/>
          </a:xfrm>
        </p:spPr>
        <p:txBody>
          <a:bodyPr/>
          <a:lstStyle/>
          <a:p>
            <a:r>
              <a:rPr lang="en-GB" sz="3200" dirty="0" err="1">
                <a:solidFill>
                  <a:schemeClr val="bg1"/>
                </a:solidFill>
              </a:rPr>
              <a:t>Cassegrain</a:t>
            </a:r>
            <a:r>
              <a:rPr lang="en-GB" sz="3200" dirty="0">
                <a:solidFill>
                  <a:schemeClr val="bg1"/>
                </a:solidFill>
              </a:rPr>
              <a:t> Command List</a:t>
            </a:r>
            <a:br>
              <a:rPr lang="en-GB" sz="3200" dirty="0"/>
            </a:br>
            <a:endParaRPr lang="en-GB" sz="3200" dirty="0"/>
          </a:p>
        </p:txBody>
      </p:sp>
      <p:sp>
        <p:nvSpPr>
          <p:cNvPr id="5222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6C0C090-F35C-4372-A05C-647757A4564B}" type="datetime1">
              <a:rPr lang="en-GB" smtClean="0"/>
              <a:t>30/01/2025</a:t>
            </a:fld>
            <a:endParaRPr lang="en-GB"/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AFC6330-872D-478C-B573-29B08BE2F46D}" type="slidenum">
              <a:rPr lang="en-GB" smtClean="0"/>
              <a:pPr/>
              <a:t>58</a:t>
            </a:fld>
            <a:endParaRPr lang="en-GB"/>
          </a:p>
        </p:txBody>
      </p:sp>
      <p:sp>
        <p:nvSpPr>
          <p:cNvPr id="52231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GTD </a:t>
            </a:r>
            <a:r>
              <a:rPr lang="en-GB" sz="1400" dirty="0" err="1">
                <a:solidFill>
                  <a:srgbClr val="C00000"/>
                </a:solidFill>
              </a:rPr>
              <a:t>Subreflector</a:t>
            </a:r>
            <a:endParaRPr lang="en-GB" sz="1400" dirty="0">
              <a:solidFill>
                <a:srgbClr val="C00000"/>
              </a:solidFill>
            </a:endParaRPr>
          </a:p>
        </p:txBody>
      </p:sp>
      <p:pic>
        <p:nvPicPr>
          <p:cNvPr id="5223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524000"/>
            <a:ext cx="7924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3978275" cy="381000"/>
          </a:xfrm>
        </p:spPr>
        <p:txBody>
          <a:bodyPr/>
          <a:lstStyle/>
          <a:p>
            <a:r>
              <a:rPr lang="en-GB" sz="2800" dirty="0" err="1">
                <a:solidFill>
                  <a:schemeClr val="bg1"/>
                </a:solidFill>
              </a:rPr>
              <a:t>Cassegrain</a:t>
            </a:r>
            <a:r>
              <a:rPr lang="en-GB" sz="2800" dirty="0">
                <a:solidFill>
                  <a:schemeClr val="bg1"/>
                </a:solidFill>
              </a:rPr>
              <a:t> Total Pattern</a:t>
            </a:r>
          </a:p>
        </p:txBody>
      </p:sp>
      <p:sp>
        <p:nvSpPr>
          <p:cNvPr id="5222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10F7E3E-755E-4A99-994B-0BB36B77D22E}" type="datetime1">
              <a:rPr lang="en-GB" smtClean="0"/>
              <a:t>30/01/2025</a:t>
            </a:fld>
            <a:endParaRPr lang="en-GB"/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AFC6330-872D-478C-B573-29B08BE2F46D}" type="slidenum">
              <a:rPr lang="en-GB" smtClean="0"/>
              <a:pPr/>
              <a:t>59</a:t>
            </a:fld>
            <a:endParaRPr lang="en-GB"/>
          </a:p>
        </p:txBody>
      </p:sp>
      <p:sp>
        <p:nvSpPr>
          <p:cNvPr id="52231" name="Text Box 6"/>
          <p:cNvSpPr txBox="1">
            <a:spLocks noChangeArrowheads="1"/>
          </p:cNvSpPr>
          <p:nvPr/>
        </p:nvSpPr>
        <p:spPr bwMode="auto">
          <a:xfrm>
            <a:off x="6629400" y="971550"/>
            <a:ext cx="1939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400" dirty="0">
                <a:solidFill>
                  <a:srgbClr val="C00000"/>
                </a:solidFill>
              </a:rPr>
              <a:t>GTD </a:t>
            </a:r>
            <a:r>
              <a:rPr lang="en-GB" sz="1400" dirty="0" err="1">
                <a:solidFill>
                  <a:srgbClr val="C00000"/>
                </a:solidFill>
              </a:rPr>
              <a:t>Subreflector</a:t>
            </a:r>
            <a:endParaRPr lang="en-GB" sz="1400" dirty="0">
              <a:solidFill>
                <a:srgbClr val="C00000"/>
              </a:solidFill>
            </a:endParaRPr>
          </a:p>
        </p:txBody>
      </p:sp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95400"/>
            <a:ext cx="847513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DB6C8186-85E3-4409-BEC4-D37C8D41FDB1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 dirty="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678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Aperture k-space Pattern Analysis – Feed Offset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371600"/>
            <a:ext cx="7467600" cy="484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6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5FB9114-05B9-4355-A31E-BF9B598F3A9F}" type="datetime1">
              <a:rPr lang="en-GB" smtClean="0"/>
              <a:t>30/01/2025</a:t>
            </a:fld>
            <a:endParaRPr lang="en-GB"/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767A452-2846-4018-A8A5-7497A05D45EB}" type="slidenum">
              <a:rPr lang="en-GB" smtClean="0"/>
              <a:pPr/>
              <a:t>60</a:t>
            </a:fld>
            <a:endParaRPr lang="en-GB"/>
          </a:p>
        </p:txBody>
      </p:sp>
      <p:pic>
        <p:nvPicPr>
          <p:cNvPr id="53254" name="Picture 5"/>
          <p:cNvPicPr>
            <a:picLocks noChangeAspect="1" noChangeArrowheads="1"/>
          </p:cNvPicPr>
          <p:nvPr/>
        </p:nvPicPr>
        <p:blipFill>
          <a:blip r:embed="rId5" cstate="print"/>
          <a:srcRect t="1493"/>
          <a:stretch>
            <a:fillRect/>
          </a:stretch>
        </p:blipFill>
        <p:spPr bwMode="auto">
          <a:xfrm>
            <a:off x="838200" y="1295400"/>
            <a:ext cx="76581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TextBox 6"/>
          <p:cNvSpPr txBox="1">
            <a:spLocks noChangeArrowheads="1"/>
          </p:cNvSpPr>
          <p:nvPr/>
        </p:nvSpPr>
        <p:spPr bwMode="auto">
          <a:xfrm>
            <a:off x="381000" y="53340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Dual Offset Reflector</a:t>
            </a:r>
          </a:p>
        </p:txBody>
      </p:sp>
      <p:sp>
        <p:nvSpPr>
          <p:cNvPr id="53256" name="Oval 7"/>
          <p:cNvSpPr>
            <a:spLocks noChangeArrowheads="1"/>
          </p:cNvSpPr>
          <p:nvPr/>
        </p:nvSpPr>
        <p:spPr bwMode="auto">
          <a:xfrm>
            <a:off x="6705600" y="4800600"/>
            <a:ext cx="1600200" cy="1676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7" name="Oval 10"/>
          <p:cNvSpPr>
            <a:spLocks noChangeArrowheads="1"/>
          </p:cNvSpPr>
          <p:nvPr/>
        </p:nvSpPr>
        <p:spPr bwMode="auto">
          <a:xfrm>
            <a:off x="685800" y="2057400"/>
            <a:ext cx="4267200" cy="40386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53258" name="Straight Connector 12"/>
          <p:cNvCxnSpPr>
            <a:cxnSpLocks noChangeShapeType="1"/>
          </p:cNvCxnSpPr>
          <p:nvPr/>
        </p:nvCxnSpPr>
        <p:spPr bwMode="auto">
          <a:xfrm rot="10800000">
            <a:off x="3962400" y="2362200"/>
            <a:ext cx="3962400" cy="2514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59" name="Straight Connector 15"/>
          <p:cNvCxnSpPr>
            <a:cxnSpLocks noChangeShapeType="1"/>
          </p:cNvCxnSpPr>
          <p:nvPr/>
        </p:nvCxnSpPr>
        <p:spPr bwMode="auto">
          <a:xfrm rot="10800000">
            <a:off x="3124200" y="6096000"/>
            <a:ext cx="4114800" cy="381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37901" name="Picture 1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05800" y="609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43" fill="hold"/>
                                        <p:tgtEl>
                                          <p:spTgt spid="379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901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64C6941-B1B7-4C2A-A316-CA6F4C3D8EF9}" type="datetime1">
              <a:rPr lang="en-GB" smtClean="0"/>
              <a:t>30/01/2025</a:t>
            </a:fld>
            <a:endParaRPr lang="en-GB"/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86E99F3-D5CC-4B7A-8F5F-B7D9E235828E}" type="slidenum">
              <a:rPr lang="en-GB" smtClean="0"/>
              <a:pPr/>
              <a:t>61</a:t>
            </a:fld>
            <a:endParaRPr lang="en-GB"/>
          </a:p>
        </p:txBody>
      </p:sp>
      <p:sp>
        <p:nvSpPr>
          <p:cNvPr id="54279" name="TextBox 6"/>
          <p:cNvSpPr txBox="1">
            <a:spLocks noChangeArrowheads="1"/>
          </p:cNvSpPr>
          <p:nvPr/>
        </p:nvSpPr>
        <p:spPr bwMode="auto">
          <a:xfrm>
            <a:off x="457200" y="6096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Dual Reflector Input</a:t>
            </a:r>
          </a:p>
        </p:txBody>
      </p:sp>
      <p:pic>
        <p:nvPicPr>
          <p:cNvPr id="5428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371600"/>
            <a:ext cx="7315200" cy="496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200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7C71F0A-CDA0-4CC0-A16B-395A8B1F30CF}" type="datetime1">
              <a:rPr lang="en-GB" smtClean="0"/>
              <a:t>30/01/2025</a:t>
            </a:fld>
            <a:endParaRPr lang="en-GB"/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86E99F3-D5CC-4B7A-8F5F-B7D9E235828E}" type="slidenum">
              <a:rPr lang="en-GB" smtClean="0"/>
              <a:pPr/>
              <a:t>62</a:t>
            </a:fld>
            <a:endParaRPr lang="en-GB"/>
          </a:p>
        </p:txBody>
      </p:sp>
      <p:sp>
        <p:nvSpPr>
          <p:cNvPr id="54279" name="TextBox 6"/>
          <p:cNvSpPr txBox="1">
            <a:spLocks noChangeArrowheads="1"/>
          </p:cNvSpPr>
          <p:nvPr/>
        </p:nvSpPr>
        <p:spPr bwMode="auto">
          <a:xfrm>
            <a:off x="457200" y="6096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Dual Reflector Input</a:t>
            </a:r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295400"/>
            <a:ext cx="783265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361B3A0-2D9D-494C-9160-B2369B60EA0B}" type="datetime1">
              <a:rPr lang="en-GB" smtClean="0"/>
              <a:t>30/01/2025</a:t>
            </a:fld>
            <a:endParaRPr lang="en-GB"/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27902322-153A-4901-897E-3C7C4376DA66}" type="slidenum">
              <a:rPr lang="en-GB" smtClean="0"/>
              <a:pPr/>
              <a:t>63</a:t>
            </a:fld>
            <a:endParaRPr lang="en-GB"/>
          </a:p>
        </p:txBody>
      </p:sp>
      <p:sp>
        <p:nvSpPr>
          <p:cNvPr id="55303" name="TextBox 6"/>
          <p:cNvSpPr txBox="1">
            <a:spLocks noChangeArrowheads="1"/>
          </p:cNvSpPr>
          <p:nvPr/>
        </p:nvSpPr>
        <p:spPr bwMode="auto">
          <a:xfrm>
            <a:off x="381000" y="609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Dual Reflector Pattern</a:t>
            </a:r>
          </a:p>
        </p:txBody>
      </p:sp>
      <p:pic>
        <p:nvPicPr>
          <p:cNvPr id="5530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295400"/>
            <a:ext cx="7467600" cy="48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143000" y="2590800"/>
            <a:ext cx="2743200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 err="1"/>
              <a:t>Mizuguchi</a:t>
            </a:r>
            <a:r>
              <a:rPr lang="en-US" sz="1800" dirty="0"/>
              <a:t> Feed Axis Tilt Reduces X-Pol.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657600" y="4191000"/>
            <a:ext cx="1524000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Symmetric Plane X-pol.</a:t>
            </a: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4724400" y="2057400"/>
            <a:ext cx="2438400" cy="457200"/>
          </a:xfrm>
          <a:prstGeom prst="rect">
            <a:avLst/>
          </a:prstGeom>
          <a:solidFill>
            <a:srgbClr val="77CFF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Principal Planes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48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7A81802-B0FA-4F24-9082-ACCB524AA214}" type="datetime1">
              <a:rPr lang="en-GB" smtClean="0"/>
              <a:t>30/01/2025</a:t>
            </a:fld>
            <a:endParaRPr lang="en-GB"/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700"/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E3E386C2-760F-413C-9CC9-38B3466EA21D}" type="slidenum">
              <a:rPr lang="en-GB" smtClean="0"/>
              <a:pPr/>
              <a:t>64</a:t>
            </a:fld>
            <a:endParaRPr lang="en-GB"/>
          </a:p>
        </p:txBody>
      </p:sp>
      <p:sp>
        <p:nvSpPr>
          <p:cNvPr id="56326" name="TextBox 6"/>
          <p:cNvSpPr txBox="1">
            <a:spLocks noChangeArrowheads="1"/>
          </p:cNvSpPr>
          <p:nvPr/>
        </p:nvSpPr>
        <p:spPr bwMode="auto">
          <a:xfrm>
            <a:off x="381000" y="381000"/>
            <a:ext cx="434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Offset Dual Reflector Pattern w/ Dual CP Feeds</a:t>
            </a:r>
          </a:p>
        </p:txBody>
      </p:sp>
      <p:pic>
        <p:nvPicPr>
          <p:cNvPr id="5633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295400"/>
            <a:ext cx="8153400" cy="46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1828800" y="4114800"/>
            <a:ext cx="4924425" cy="83026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Symmetric Plane Beam Split Gone</a:t>
            </a:r>
          </a:p>
          <a:p>
            <a:pPr algn="ctr"/>
            <a:r>
              <a:rPr lang="en-US"/>
              <a:t> w/ Dual Offset Reflector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15000" y="2286000"/>
            <a:ext cx="1639888" cy="4619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RHC Feed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90600" y="2209800"/>
            <a:ext cx="1600200" cy="4619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LHC Feed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154F5B1-E1D4-4E31-83F7-8C6E5BD39850}" type="datetime1">
              <a:rPr lang="en-GB" smtClean="0"/>
              <a:t>30/01/2025</a:t>
            </a:fld>
            <a:endParaRPr lang="en-GB"/>
          </a:p>
        </p:txBody>
      </p:sp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198148D-2D9F-4431-A551-F36AC795A871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0248" name="TextBox 12"/>
          <p:cNvSpPr txBox="1">
            <a:spLocks noChangeArrowheads="1"/>
          </p:cNvSpPr>
          <p:nvPr/>
        </p:nvSpPr>
        <p:spPr bwMode="auto">
          <a:xfrm>
            <a:off x="1676400" y="144780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Extensive Reference Materials Included  </a:t>
            </a:r>
          </a:p>
        </p:txBody>
      </p:sp>
      <p:sp>
        <p:nvSpPr>
          <p:cNvPr id="10249" name="TextBox 8"/>
          <p:cNvSpPr txBox="1">
            <a:spLocks noChangeArrowheads="1"/>
          </p:cNvSpPr>
          <p:nvPr/>
        </p:nvSpPr>
        <p:spPr bwMode="auto">
          <a:xfrm>
            <a:off x="2057400" y="4419600"/>
            <a:ext cx="518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Instructions for examples</a:t>
            </a:r>
          </a:p>
          <a:p>
            <a:r>
              <a:rPr lang="en-US" dirty="0"/>
              <a:t>Complete Program Reference</a:t>
            </a:r>
          </a:p>
          <a:p>
            <a:r>
              <a:rPr lang="en-US" dirty="0"/>
              <a:t>Textbook on Reflector Analysis</a:t>
            </a: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381000" y="609600"/>
            <a:ext cx="541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TICRA Tools SE24 Student Version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B57F43-B6F9-7427-7A87-0F504E4C46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r="5001" b="20071"/>
          <a:stretch/>
        </p:blipFill>
        <p:spPr>
          <a:xfrm>
            <a:off x="609600" y="1884607"/>
            <a:ext cx="8153400" cy="2942517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74E66C8-DB1D-048C-9A92-ADFF96F74A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1000" y="5646997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273"/>
    </mc:Choice>
    <mc:Fallback>
      <p:transition spd="slow" advTm="57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08A2F2D9-1A59-4B03-841F-D1434C5D42CE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TICRA Tools Input</a:t>
            </a:r>
          </a:p>
        </p:txBody>
      </p:sp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71600"/>
            <a:ext cx="8534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3B86095-600F-4278-9079-73C86B16D789}" type="datetime1">
              <a:rPr lang="en-GB" smtClean="0"/>
              <a:t>30/01/2025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/>
              <a:t>TICRA Tools SE 24 Student Version  www.ticra.com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0D73625-CA5F-482F-9D12-B223834AFD81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381000" y="5334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TICRA Tools Input</a:t>
            </a:r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71600"/>
            <a:ext cx="840802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ntennadesig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antennadesigner</Template>
  <TotalTime>5089</TotalTime>
  <Words>1682</Words>
  <Application>Microsoft Office PowerPoint</Application>
  <PresentationFormat>On-screen Show (4:3)</PresentationFormat>
  <Paragraphs>402</Paragraphs>
  <Slides>64</Slides>
  <Notes>64</Notes>
  <HiddenSlides>0</HiddenSlides>
  <MMClips>64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Times New Roman</vt:lpstr>
      <vt:lpstr>antennadesigner</vt:lpstr>
      <vt:lpstr>Numerical Analyses of Reflectors using TICRA Tools SE24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Create GTD Reflector Object</vt:lpstr>
      <vt:lpstr>PowerPoint Presentation</vt:lpstr>
      <vt:lpstr>Add Command for GTD</vt:lpstr>
      <vt:lpstr>Pattern Computation for PO and GTD</vt:lpstr>
      <vt:lpstr>Pattern from PO and GTD</vt:lpstr>
      <vt:lpstr>Single Reflector GTD  2000 wavelengths Diameter</vt:lpstr>
      <vt:lpstr>PowerPoint Presentation</vt:lpstr>
      <vt:lpstr>Input for Cassegrain Dual Reflector</vt:lpstr>
      <vt:lpstr>Cassegrain Reflector Input</vt:lpstr>
      <vt:lpstr>Add Main Reflector Hole</vt:lpstr>
      <vt:lpstr>Cassegrain Reflector Rays</vt:lpstr>
      <vt:lpstr>Command List</vt:lpstr>
      <vt:lpstr>Pattern Analysis</vt:lpstr>
      <vt:lpstr>Cassegrain Pattern w/ Hole</vt:lpstr>
      <vt:lpstr>PowerPoint Presentation</vt:lpstr>
      <vt:lpstr>PowerPoint Presentation</vt:lpstr>
      <vt:lpstr>PowerPoint Presentation</vt:lpstr>
      <vt:lpstr>Cassegrain using GTD for Subreflector 30 Wavelengths</vt:lpstr>
      <vt:lpstr>Command Lines GTD Subreflector Cassegrain</vt:lpstr>
      <vt:lpstr>Cassegrain Command List </vt:lpstr>
      <vt:lpstr>Cassegrain Total Pattern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253</cp:revision>
  <dcterms:created xsi:type="dcterms:W3CDTF">2009-06-10T18:17:44Z</dcterms:created>
  <dcterms:modified xsi:type="dcterms:W3CDTF">2025-01-30T17:46:35Z</dcterms:modified>
</cp:coreProperties>
</file>